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notesMasterIdLst>
    <p:notesMasterId r:id="rId23"/>
  </p:notesMasterIdLst>
  <p:sldIdLst>
    <p:sldId id="260" r:id="rId2"/>
    <p:sldId id="262" r:id="rId3"/>
    <p:sldId id="263" r:id="rId4"/>
    <p:sldId id="265" r:id="rId5"/>
    <p:sldId id="267" r:id="rId6"/>
    <p:sldId id="269" r:id="rId7"/>
    <p:sldId id="279" r:id="rId8"/>
    <p:sldId id="280" r:id="rId9"/>
    <p:sldId id="270" r:id="rId10"/>
    <p:sldId id="283" r:id="rId11"/>
    <p:sldId id="266" r:id="rId12"/>
    <p:sldId id="271" r:id="rId13"/>
    <p:sldId id="272" r:id="rId14"/>
    <p:sldId id="273" r:id="rId15"/>
    <p:sldId id="274" r:id="rId16"/>
    <p:sldId id="275" r:id="rId17"/>
    <p:sldId id="276" r:id="rId18"/>
    <p:sldId id="277" r:id="rId19"/>
    <p:sldId id="278" r:id="rId20"/>
    <p:sldId id="264" r:id="rId21"/>
    <p:sldId id="261" r:id="rId2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2F0CDE"/>
    <a:srgbClr val="2A0BC5"/>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80" autoAdjust="0"/>
    <p:restoredTop sz="94660"/>
  </p:normalViewPr>
  <p:slideViewPr>
    <p:cSldViewPr snapToGrid="0">
      <p:cViewPr varScale="1">
        <p:scale>
          <a:sx n="96" d="100"/>
          <a:sy n="96" d="100"/>
        </p:scale>
        <p:origin x="86" y="20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fr-FR"/>
          </a:p>
        </p:txBody>
      </p:sp>
      <p:sp>
        <p:nvSpPr>
          <p:cNvPr id="3" name="Espace réservé de la date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FAA2610-95FE-4957-B5A8-60AAC604F111}" type="datetimeFigureOut">
              <a:rPr lang="fr-FR" smtClean="0"/>
              <a:t>09/02/2017</a:t>
            </a:fld>
            <a:endParaRPr lang="fr-FR"/>
          </a:p>
        </p:txBody>
      </p:sp>
      <p:sp>
        <p:nvSpPr>
          <p:cNvPr id="4" name="Espace réservé de l'image des diapositives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fr-FR"/>
          </a:p>
        </p:txBody>
      </p:sp>
      <p:sp>
        <p:nvSpPr>
          <p:cNvPr id="5" name="Espace réservé des commentair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6" name="Espace réservé du pied de page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fr-FR"/>
          </a:p>
        </p:txBody>
      </p:sp>
      <p:sp>
        <p:nvSpPr>
          <p:cNvPr id="7" name="Espace réservé du numéro de diapositive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0C560EF-1B53-4951-AA6F-5B189A826C35}" type="slidenum">
              <a:rPr lang="fr-FR" smtClean="0"/>
              <a:t>‹N°›</a:t>
            </a:fld>
            <a:endParaRPr lang="fr-FR"/>
          </a:p>
        </p:txBody>
      </p:sp>
    </p:spTree>
    <p:extLst>
      <p:ext uri="{BB962C8B-B14F-4D97-AF65-F5344CB8AC3E}">
        <p14:creationId xmlns:p14="http://schemas.microsoft.com/office/powerpoint/2010/main" val="312618488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r>
              <a:rPr lang="fr-FR" sz="2400" kern="1200" dirty="0" smtClean="0">
                <a:solidFill>
                  <a:schemeClr val="tx1"/>
                </a:solidFill>
                <a:effectLst/>
                <a:latin typeface="+mn-lt"/>
                <a:ea typeface="+mn-ea"/>
                <a:cs typeface="+mn-cs"/>
              </a:rPr>
              <a:t>ISBLSM : Institution Sans But Lucratif au Service des Ménages</a:t>
            </a:r>
            <a:endParaRPr lang="fr-FR" sz="2400" dirty="0"/>
          </a:p>
        </p:txBody>
      </p:sp>
      <p:sp>
        <p:nvSpPr>
          <p:cNvPr id="4" name="Espace réservé du numéro de diapositive 3"/>
          <p:cNvSpPr>
            <a:spLocks noGrp="1"/>
          </p:cNvSpPr>
          <p:nvPr>
            <p:ph type="sldNum" sz="quarter" idx="10"/>
          </p:nvPr>
        </p:nvSpPr>
        <p:spPr/>
        <p:txBody>
          <a:bodyPr/>
          <a:lstStyle/>
          <a:p>
            <a:fld id="{1F631B25-0B88-46FB-9E08-CDDA46057DC1}" type="slidenum">
              <a:rPr lang="fr-FR" smtClean="0"/>
              <a:t>8</a:t>
            </a:fld>
            <a:endParaRPr lang="fr-FR"/>
          </a:p>
        </p:txBody>
      </p:sp>
    </p:spTree>
    <p:extLst>
      <p:ext uri="{BB962C8B-B14F-4D97-AF65-F5344CB8AC3E}">
        <p14:creationId xmlns:p14="http://schemas.microsoft.com/office/powerpoint/2010/main" val="139897404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e de titr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fr-FR" smtClean="0"/>
              <a:t>Modifiez le style du titre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Modifiez le style des sous-titres du masque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re et légende">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fr-FR" smtClean="0"/>
              <a:t>Modifiez le style du titre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Modifiez les styles du texte du masque</a:t>
            </a:r>
          </a:p>
        </p:txBody>
      </p:sp>
      <p:sp>
        <p:nvSpPr>
          <p:cNvPr id="4" name="Date Placeholder 3"/>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ation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fr-FR" smtClean="0"/>
              <a:t>Modifiez le style du titre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smtClean="0"/>
              <a:t>Modifiez les styles du texte du masque</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Modifiez les styles du texte du masque</a:t>
            </a:r>
          </a:p>
        </p:txBody>
      </p:sp>
      <p:sp>
        <p:nvSpPr>
          <p:cNvPr id="4" name="Date Placeholder 3"/>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arte nom">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fr-FR" smtClean="0"/>
              <a:t>Modifiez le style du titre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Modifiez les styles du texte du masque</a:t>
            </a:r>
          </a:p>
        </p:txBody>
      </p:sp>
      <p:sp>
        <p:nvSpPr>
          <p:cNvPr id="4" name="Date Placeholder 3"/>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Carte nom cita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fr-FR" smtClean="0"/>
              <a:t>Modifiez le style du titre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smtClean="0"/>
              <a:t>Modifiez les styles du texte du masque</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Modifiez les styles du texte du masque</a:t>
            </a:r>
          </a:p>
        </p:txBody>
      </p:sp>
      <p:sp>
        <p:nvSpPr>
          <p:cNvPr id="4" name="Date Placeholder 3"/>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Vrai ou faux">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fr-FR" smtClean="0"/>
              <a:t>Modifiez le style du titre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smtClean="0"/>
              <a:t>Modifiez les styles du texte du masque</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Modifiez les styles du texte du masque</a:t>
            </a:r>
          </a:p>
        </p:txBody>
      </p:sp>
      <p:sp>
        <p:nvSpPr>
          <p:cNvPr id="4" name="Date Placeholder 3"/>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smtClean="0"/>
              <a:t>Modifiez le style du titre</a:t>
            </a:r>
            <a:endParaRPr lang="en-US" dirty="0"/>
          </a:p>
        </p:txBody>
      </p:sp>
      <p:sp>
        <p:nvSpPr>
          <p:cNvPr id="3" name="Vertical Text Placeholder 2"/>
          <p:cNvSpPr>
            <a:spLocks noGrp="1"/>
          </p:cNvSpPr>
          <p:nvPr>
            <p:ph type="body" orient="vert" idx="1"/>
          </p:nvPr>
        </p:nvSpPr>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2/9/2017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fr-FR" smtClean="0"/>
              <a:t>Modifiez le style du titre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fr-FR" smtClean="0"/>
              <a:t>Modifiez le style du titre</a:t>
            </a:r>
            <a:endParaRPr lang="en-US" dirty="0"/>
          </a:p>
        </p:txBody>
      </p:sp>
      <p:sp>
        <p:nvSpPr>
          <p:cNvPr id="3" name="Content Placeholder 2"/>
          <p:cNvSpPr>
            <a:spLocks noGrp="1"/>
          </p:cNvSpPr>
          <p:nvPr>
            <p:ph idx="1"/>
          </p:nvPr>
        </p:nvSpPr>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fr-FR" smtClean="0"/>
              <a:t>Modifiez le style du titre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Modifiez les styles du texte du masque</a:t>
            </a:r>
          </a:p>
        </p:txBody>
      </p:sp>
      <p:sp>
        <p:nvSpPr>
          <p:cNvPr id="4" name="Date Placeholder 3"/>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smtClean="0"/>
              <a:t>Modifiez le style du titre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t>2/9/2017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t>‹N°›</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fr-FR" smtClean="0"/>
              <a:t>Modifiez le style du titre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fr-FR" smtClean="0"/>
              <a:t>Modifiez le style du titre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fr-FR" smtClean="0"/>
              <a:t>Modifiez le style du titre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fr-FR" smtClean="0"/>
              <a:t>Modifiez les styles du texte du masque</a:t>
            </a:r>
          </a:p>
        </p:txBody>
      </p:sp>
      <p:sp>
        <p:nvSpPr>
          <p:cNvPr id="5" name="Date Placeholder 4"/>
          <p:cNvSpPr>
            <a:spLocks noGrp="1"/>
          </p:cNvSpPr>
          <p:nvPr>
            <p:ph type="dt" sz="half" idx="10"/>
          </p:nvPr>
        </p:nvSpPr>
        <p:spPr/>
        <p:txBody>
          <a:bodyPr/>
          <a:lstStyle/>
          <a:p>
            <a:fld id="{42A54C80-263E-416B-A8E0-580EDEADCBDC}" type="datetimeFigureOut">
              <a:rPr lang="en-US" dirty="0"/>
              <a:t>2/9/2017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fr-FR" smtClean="0"/>
              <a:t>Modifiez le style du titre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fr-FR" smtClean="0"/>
              <a:t>Cliquez sur l'icône pour ajouter une image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Modifiez les styles du texte du masque</a:t>
            </a:r>
          </a:p>
        </p:txBody>
      </p:sp>
      <p:sp>
        <p:nvSpPr>
          <p:cNvPr id="5" name="Date Placeholder 4"/>
          <p:cNvSpPr>
            <a:spLocks noGrp="1"/>
          </p:cNvSpPr>
          <p:nvPr>
            <p:ph type="dt" sz="half" idx="10"/>
          </p:nvPr>
        </p:nvSpPr>
        <p:spPr/>
        <p:txBody>
          <a:bodyPr/>
          <a:lstStyle/>
          <a:p>
            <a:fld id="{B61BEF0D-F0BB-DE4B-95CE-6DB70DBA9567}" type="datetimeFigureOut">
              <a:rPr lang="en-US" dirty="0"/>
              <a:pPr/>
              <a:t>2/9/2017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fr-FR" smtClean="0"/>
              <a:t>Modifiez le style du titre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2/9/2017</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‹N°›</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2858055"/>
            <a:ext cx="10044016" cy="3172631"/>
          </a:xfrm>
          <a:solidFill>
            <a:schemeClr val="accent2">
              <a:lumMod val="20000"/>
              <a:lumOff val="80000"/>
            </a:schemeClr>
          </a:solidFill>
        </p:spPr>
        <p:txBody>
          <a:bodyPr>
            <a:normAutofit fontScale="77500" lnSpcReduction="20000"/>
          </a:bodyPr>
          <a:lstStyle/>
          <a:p>
            <a:pPr>
              <a:lnSpc>
                <a:spcPct val="120000"/>
              </a:lnSpc>
              <a:spcBef>
                <a:spcPts val="600"/>
              </a:spcBef>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a:p>
            <a:pPr>
              <a:lnSpc>
                <a:spcPct val="120000"/>
              </a:lnSpc>
              <a:spcBef>
                <a:spcPts val="600"/>
              </a:spcBef>
            </a:pPr>
            <a:r>
              <a:rPr lang="fr-FR" sz="3200" dirty="0" smtClean="0">
                <a:solidFill>
                  <a:srgbClr val="FF0000"/>
                </a:solidFill>
                <a:effectLst>
                  <a:outerShdw blurRad="38100" dist="38100" dir="2700000" algn="tl">
                    <a:srgbClr val="000000">
                      <a:alpha val="43137"/>
                    </a:srgbClr>
                  </a:outerShdw>
                </a:effectLst>
                <a:latin typeface="Arial Rounded MT Bold" panose="020F0704030504030204" pitchFamily="34" charset="0"/>
              </a:rPr>
              <a:t>Présentation du secteur privé de la santé</a:t>
            </a:r>
          </a:p>
          <a:p>
            <a:pPr>
              <a:lnSpc>
                <a:spcPct val="120000"/>
              </a:lnSpc>
              <a:spcBef>
                <a:spcPts val="600"/>
              </a:spcBef>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a:p>
            <a:pPr>
              <a:lnSpc>
                <a:spcPct val="120000"/>
              </a:lnSpc>
              <a:spcBef>
                <a:spcPts val="600"/>
              </a:spcBef>
            </a:pPr>
            <a:r>
              <a:rPr lang="fr-FR" sz="3900" b="1" cap="all" dirty="0" smtClean="0">
                <a:solidFill>
                  <a:srgbClr val="0000CC"/>
                </a:solidFill>
                <a:latin typeface="Arial Rounded MT Bold" panose="020F0704030504030204" pitchFamily="34" charset="0"/>
              </a:rPr>
              <a:t>Opportunités de partenariat public – privé pour augmenter le financement de la santé</a:t>
            </a:r>
          </a:p>
          <a:p>
            <a:pPr>
              <a:lnSpc>
                <a:spcPct val="120000"/>
              </a:lnSpc>
              <a:spcBef>
                <a:spcPts val="600"/>
              </a:spcBef>
            </a:pPr>
            <a:endParaRPr lang="fr-FR" sz="1600" b="1" dirty="0" smtClean="0">
              <a:solidFill>
                <a:srgbClr val="0000CC"/>
              </a:solidFill>
              <a:latin typeface="Arial Rounded MT Bold" panose="020F0704030504030204" pitchFamily="34" charset="0"/>
            </a:endParaRPr>
          </a:p>
          <a:p>
            <a:pPr>
              <a:lnSpc>
                <a:spcPct val="120000"/>
              </a:lnSpc>
              <a:spcBef>
                <a:spcPts val="600"/>
              </a:spcBef>
            </a:pPr>
            <a:r>
              <a:rPr lang="fr-FR" sz="1600" b="1" dirty="0" smtClean="0">
                <a:solidFill>
                  <a:srgbClr val="0000CC"/>
                </a:solidFill>
                <a:latin typeface="Arial Rounded MT Bold" panose="020F0704030504030204" pitchFamily="34" charset="0"/>
              </a:rPr>
              <a:t>Présenté par Dr. Innocent </a:t>
            </a:r>
            <a:r>
              <a:rPr lang="fr-FR" sz="1600" b="1" dirty="0" err="1" smtClean="0">
                <a:solidFill>
                  <a:srgbClr val="0000CC"/>
                </a:solidFill>
                <a:latin typeface="Arial Rounded MT Bold" panose="020F0704030504030204" pitchFamily="34" charset="0"/>
              </a:rPr>
              <a:t>Kpeto</a:t>
            </a:r>
            <a:r>
              <a:rPr lang="fr-FR" sz="1600" b="1" dirty="0" smtClean="0">
                <a:solidFill>
                  <a:srgbClr val="0000CC"/>
                </a:solidFill>
                <a:latin typeface="Arial Rounded MT Bold" panose="020F0704030504030204" pitchFamily="34" charset="0"/>
              </a:rPr>
              <a:t> : Vice-Président</a:t>
            </a:r>
            <a:endParaRPr lang="fr-FR" sz="1600" b="1" dirty="0">
              <a:solidFill>
                <a:srgbClr val="0000CC"/>
              </a:solidFill>
              <a:latin typeface="Arial Rounded MT Bold" panose="020F0704030504030204" pitchFamily="34" charset="0"/>
            </a:endParaRPr>
          </a:p>
        </p:txBody>
      </p:sp>
      <p:sp>
        <p:nvSpPr>
          <p:cNvPr id="4" name="Zone de texte 1"/>
          <p:cNvSpPr txBox="1"/>
          <p:nvPr/>
        </p:nvSpPr>
        <p:spPr>
          <a:xfrm>
            <a:off x="2862944" y="1101969"/>
            <a:ext cx="8227088" cy="1554145"/>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FR" sz="3200" b="1" dirty="0" smtClean="0">
                <a:solidFill>
                  <a:srgbClr val="0000CC"/>
                </a:solidFill>
                <a:effectLst/>
                <a:ea typeface="Calibri" panose="020F0502020204030204" pitchFamily="34" charset="0"/>
                <a:cs typeface="Times New Roman" panose="02020603050405020304" pitchFamily="18" charset="0"/>
              </a:rPr>
              <a:t>Dialogue national sur le financement de la santé</a:t>
            </a:r>
            <a:endParaRPr lang="fr-FR" sz="3200"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5" y="1101967"/>
            <a:ext cx="1620985" cy="1554147"/>
          </a:xfrm>
          <a:prstGeom prst="rect">
            <a:avLst/>
          </a:prstGeom>
          <a:noFill/>
          <a:ln w="9525">
            <a:noFill/>
            <a:miter lim="800000"/>
            <a:headEnd/>
            <a:tailEnd/>
          </a:ln>
        </p:spPr>
      </p:pic>
    </p:spTree>
    <p:extLst>
      <p:ext uri="{BB962C8B-B14F-4D97-AF65-F5344CB8AC3E}">
        <p14:creationId xmlns:p14="http://schemas.microsoft.com/office/powerpoint/2010/main" val="1808551750"/>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endParaRPr lang="fr-FR"/>
          </a:p>
        </p:txBody>
      </p:sp>
      <p:sp>
        <p:nvSpPr>
          <p:cNvPr id="3" name="Espace réservé du contenu 2"/>
          <p:cNvSpPr>
            <a:spLocks noGrp="1"/>
          </p:cNvSpPr>
          <p:nvPr>
            <p:ph idx="1"/>
          </p:nvPr>
        </p:nvSpPr>
        <p:spPr/>
        <p:txBody>
          <a:bodyPr/>
          <a:lstStyle/>
          <a:p>
            <a:r>
              <a:rPr lang="fr-FR" sz="4000" b="1" cap="small" dirty="0">
                <a:solidFill>
                  <a:srgbClr val="0000CC"/>
                </a:solidFill>
                <a:latin typeface="Arial Rounded MT Bold" panose="020F0704030504030204" pitchFamily="34" charset="0"/>
              </a:rPr>
              <a:t>Opportunités de partenariats </a:t>
            </a:r>
            <a:r>
              <a:rPr lang="fr-FR" sz="4000" b="1" cap="small" dirty="0" smtClean="0">
                <a:solidFill>
                  <a:srgbClr val="0000CC"/>
                </a:solidFill>
                <a:latin typeface="Arial Rounded MT Bold" panose="020F0704030504030204" pitchFamily="34" charset="0"/>
              </a:rPr>
              <a:t>public privé </a:t>
            </a:r>
            <a:r>
              <a:rPr lang="fr-FR" sz="4000" b="1" cap="small" dirty="0">
                <a:solidFill>
                  <a:srgbClr val="0000CC"/>
                </a:solidFill>
                <a:latin typeface="Arial Rounded MT Bold" panose="020F0704030504030204" pitchFamily="34" charset="0"/>
              </a:rPr>
              <a:t>pour l’augmentation du financement de la santé</a:t>
            </a:r>
            <a:endParaRPr lang="fr-FR" sz="4000" cap="small" dirty="0">
              <a:ea typeface="Calibri" panose="020F0502020204030204" pitchFamily="34" charset="0"/>
              <a:cs typeface="Times New Roman" panose="02020603050405020304" pitchFamily="18" charset="0"/>
            </a:endParaRPr>
          </a:p>
          <a:p>
            <a:endParaRPr lang="fr-FR" dirty="0"/>
          </a:p>
        </p:txBody>
      </p:sp>
    </p:spTree>
    <p:extLst>
      <p:ext uri="{BB962C8B-B14F-4D97-AF65-F5344CB8AC3E}">
        <p14:creationId xmlns:p14="http://schemas.microsoft.com/office/powerpoint/2010/main" val="403523351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10"/>
            <a:ext cx="10044016" cy="4874150"/>
          </a:xfrm>
          <a:solidFill>
            <a:schemeClr val="accent2">
              <a:lumMod val="20000"/>
              <a:lumOff val="80000"/>
            </a:schemeClr>
          </a:solidFill>
        </p:spPr>
        <p:txBody>
          <a:bodyPr>
            <a:normAutofit fontScale="85000" lnSpcReduction="20000"/>
          </a:bodyPr>
          <a:lstStyle/>
          <a:p>
            <a:pPr algn="just">
              <a:lnSpc>
                <a:spcPct val="170000"/>
              </a:lnSpc>
            </a:pPr>
            <a:r>
              <a:rPr lang="fr-CI" sz="2600" b="1" dirty="0" smtClean="0">
                <a:solidFill>
                  <a:srgbClr val="0000CC"/>
                </a:solidFill>
                <a:latin typeface="Arial Rounded MT Bold" panose="020F0704030504030204" pitchFamily="34" charset="0"/>
              </a:rPr>
              <a:t>- L’apport du privé pour augmenter le Financement de la santé, s’entend pour nous de l’apport de ce secteur </a:t>
            </a:r>
            <a:r>
              <a:rPr lang="fr-CI" sz="2600" b="1" dirty="0" smtClean="0">
                <a:solidFill>
                  <a:srgbClr val="0000CC"/>
                </a:solidFill>
                <a:latin typeface="Arial Rounded MT Bold" panose="020F0704030504030204" pitchFamily="34" charset="0"/>
              </a:rPr>
              <a:t>pour une </a:t>
            </a:r>
            <a:r>
              <a:rPr lang="fr-CI" sz="2600" b="1" dirty="0" smtClean="0">
                <a:solidFill>
                  <a:srgbClr val="0000CC"/>
                </a:solidFill>
                <a:latin typeface="Arial Rounded MT Bold" panose="020F0704030504030204" pitchFamily="34" charset="0"/>
              </a:rPr>
              <a:t>meilleure efficience des dépenses engagées</a:t>
            </a:r>
            <a:endParaRPr lang="fr-FR" sz="2600" b="1" dirty="0" smtClean="0">
              <a:solidFill>
                <a:srgbClr val="0000CC"/>
              </a:solidFill>
              <a:latin typeface="Arial Rounded MT Bold" panose="020F0704030504030204" pitchFamily="34" charset="0"/>
            </a:endParaRPr>
          </a:p>
          <a:p>
            <a:pPr algn="just">
              <a:lnSpc>
                <a:spcPct val="170000"/>
              </a:lnSpc>
            </a:pPr>
            <a:r>
              <a:rPr lang="fr-FR" sz="2600" b="1" dirty="0" smtClean="0">
                <a:solidFill>
                  <a:srgbClr val="0000CC"/>
                </a:solidFill>
                <a:latin typeface="Arial Rounded MT Bold" panose="020F0704030504030204" pitchFamily="34" charset="0"/>
              </a:rPr>
              <a:t>- En nous référant à la définition du Partenariat public-privé dans le domaine de la santé, plusieurs opportunités existent.</a:t>
            </a:r>
          </a:p>
          <a:p>
            <a:pPr algn="just">
              <a:lnSpc>
                <a:spcPct val="170000"/>
              </a:lnSpc>
            </a:pPr>
            <a:r>
              <a:rPr lang="fr-CI" sz="2600" b="1" dirty="0" smtClean="0">
                <a:solidFill>
                  <a:srgbClr val="0000CC"/>
                </a:solidFill>
                <a:effectLst>
                  <a:outerShdw blurRad="38100" dist="38100" dir="2700000" algn="tl">
                    <a:srgbClr val="000000">
                      <a:alpha val="43137"/>
                    </a:srgbClr>
                  </a:outerShdw>
                </a:effectLst>
                <a:latin typeface="Arial Rounded MT Bold" panose="020F0704030504030204" pitchFamily="34" charset="0"/>
              </a:rPr>
              <a:t>- Document de la SFI (Banque Mondiale) : les exemples de réussite cités (Ghana, Afrique du Sud, Burkina Faso), pointent les actions vigoureuses de l’Etat pour promouvoir la collaboration, y compris par des mesures incitatives.</a:t>
            </a: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FR" sz="2800" b="1" cap="small" dirty="0">
                <a:solidFill>
                  <a:srgbClr val="0000CC"/>
                </a:solidFill>
                <a:latin typeface="Arial Rounded MT Bold" panose="020F0704030504030204" pitchFamily="34" charset="0"/>
              </a:rPr>
              <a:t>Opportunités de partenariats publics privés pour l’augmentation du financement de la santé</a:t>
            </a:r>
            <a:endParaRPr lang="fr-FR" sz="2800" cap="small"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168721917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10"/>
            <a:ext cx="10044016" cy="4874150"/>
          </a:xfrm>
          <a:solidFill>
            <a:schemeClr val="accent2">
              <a:lumMod val="20000"/>
              <a:lumOff val="80000"/>
            </a:schemeClr>
          </a:solidFill>
        </p:spPr>
        <p:txBody>
          <a:bodyPr>
            <a:normAutofit fontScale="70000" lnSpcReduction="20000"/>
          </a:bodyPr>
          <a:lstStyle/>
          <a:p>
            <a:pPr algn="just">
              <a:lnSpc>
                <a:spcPct val="170000"/>
              </a:lnSpc>
            </a:pPr>
            <a:r>
              <a:rPr lang="fr-CI" sz="2600" b="1" dirty="0" smtClean="0">
                <a:solidFill>
                  <a:srgbClr val="0000CC"/>
                </a:solidFill>
                <a:latin typeface="Arial Rounded MT Bold" panose="020F0704030504030204" pitchFamily="34" charset="0"/>
              </a:rPr>
              <a:t>Pour le TOGO, les Axes prioritaires identifiés par la PSPS-TOGO pour une contribution efficiente du secteur privé pour </a:t>
            </a:r>
            <a:r>
              <a:rPr lang="fr-CI" sz="2600" b="1" dirty="0" smtClean="0">
                <a:solidFill>
                  <a:srgbClr val="0000CC"/>
                </a:solidFill>
                <a:latin typeface="Arial Rounded MT Bold" panose="020F0704030504030204" pitchFamily="34" charset="0"/>
              </a:rPr>
              <a:t>progresser</a:t>
            </a:r>
            <a:r>
              <a:rPr lang="fr-CI" sz="2600" b="1" dirty="0" smtClean="0">
                <a:solidFill>
                  <a:srgbClr val="0000CC"/>
                </a:solidFill>
                <a:latin typeface="Arial Rounded MT Bold" panose="020F0704030504030204" pitchFamily="34" charset="0"/>
              </a:rPr>
              <a:t> </a:t>
            </a:r>
            <a:r>
              <a:rPr lang="fr-CI" sz="2600" b="1" dirty="0" smtClean="0">
                <a:solidFill>
                  <a:srgbClr val="0000CC"/>
                </a:solidFill>
                <a:latin typeface="Arial Rounded MT Bold" panose="020F0704030504030204" pitchFamily="34" charset="0"/>
              </a:rPr>
              <a:t>vers la CSU sont :</a:t>
            </a:r>
          </a:p>
          <a:p>
            <a:pPr algn="just">
              <a:lnSpc>
                <a:spcPct val="170000"/>
              </a:lnSpc>
            </a:pPr>
            <a:r>
              <a:rPr lang="fr-CI" sz="2600" b="1" dirty="0" smtClean="0">
                <a:solidFill>
                  <a:srgbClr val="0000CC"/>
                </a:solidFill>
                <a:latin typeface="Arial Rounded MT Bold" panose="020F0704030504030204" pitchFamily="34" charset="0"/>
              </a:rPr>
              <a:t>- Meilleure prise en compte des informations sanitaires du secteur privé dans les statistiques nationales</a:t>
            </a:r>
          </a:p>
          <a:p>
            <a:pPr algn="just">
              <a:lnSpc>
                <a:spcPct val="170000"/>
              </a:lnSpc>
            </a:pPr>
            <a:r>
              <a:rPr lang="fr-CI" sz="2600" b="1" dirty="0" smtClean="0">
                <a:solidFill>
                  <a:srgbClr val="0000CC"/>
                </a:solidFill>
                <a:latin typeface="Arial Rounded MT Bold" panose="020F0704030504030204" pitchFamily="34" charset="0"/>
              </a:rPr>
              <a:t>- Renforcement de l’Encadrement règlementaire et normatif du secteur</a:t>
            </a:r>
          </a:p>
          <a:p>
            <a:pPr algn="just">
              <a:lnSpc>
                <a:spcPct val="170000"/>
              </a:lnSpc>
            </a:pPr>
            <a:r>
              <a:rPr lang="fr-CI" sz="2600" b="1" dirty="0" smtClean="0">
                <a:solidFill>
                  <a:srgbClr val="0000CC"/>
                </a:solidFill>
                <a:latin typeface="Arial Rounded MT Bold" panose="020F0704030504030204" pitchFamily="34" charset="0"/>
              </a:rPr>
              <a:t>- Actions pour la réduction de la facture des produits de santé dans la prise en charge de la maladie</a:t>
            </a:r>
          </a:p>
          <a:p>
            <a:pPr algn="just">
              <a:lnSpc>
                <a:spcPct val="170000"/>
              </a:lnSpc>
            </a:pPr>
            <a:r>
              <a:rPr lang="fr-CI" sz="2600" b="1" dirty="0" smtClean="0">
                <a:solidFill>
                  <a:srgbClr val="0000CC"/>
                </a:solidFill>
                <a:latin typeface="Arial Rounded MT Bold" panose="020F0704030504030204" pitchFamily="34" charset="0"/>
              </a:rPr>
              <a:t>- Possibilités </a:t>
            </a:r>
            <a:r>
              <a:rPr lang="fr-CI" sz="2600" b="1" dirty="0" smtClean="0">
                <a:solidFill>
                  <a:srgbClr val="0000CC"/>
                </a:solidFill>
                <a:latin typeface="Arial Rounded MT Bold" panose="020F0704030504030204" pitchFamily="34" charset="0"/>
              </a:rPr>
              <a:t>de contractualisation de certains services des hôpitaux publics ou partage de </a:t>
            </a:r>
            <a:r>
              <a:rPr lang="fr-CI" sz="2600" b="1" dirty="0" smtClean="0">
                <a:solidFill>
                  <a:srgbClr val="0000CC"/>
                </a:solidFill>
                <a:latin typeface="Arial Rounded MT Bold" panose="020F0704030504030204" pitchFamily="34" charset="0"/>
              </a:rPr>
              <a:t>compétences</a:t>
            </a:r>
          </a:p>
          <a:p>
            <a:pPr algn="just">
              <a:lnSpc>
                <a:spcPct val="170000"/>
              </a:lnSpc>
            </a:pPr>
            <a:r>
              <a:rPr lang="fr-CI" sz="2600" b="1" dirty="0" smtClean="0">
                <a:solidFill>
                  <a:srgbClr val="0000CC"/>
                </a:solidFill>
                <a:latin typeface="Arial Rounded MT Bold" panose="020F0704030504030204" pitchFamily="34" charset="0"/>
              </a:rPr>
              <a:t>- Mobilis</a:t>
            </a:r>
            <a:r>
              <a:rPr lang="fr-CI" sz="2600" b="1" dirty="0" smtClean="0">
                <a:solidFill>
                  <a:srgbClr val="0000CC"/>
                </a:solidFill>
                <a:latin typeface="Arial Rounded MT Bold" panose="020F0704030504030204" pitchFamily="34" charset="0"/>
              </a:rPr>
              <a:t>ation des ressources additionnelles</a:t>
            </a:r>
            <a:endParaRPr lang="fr-CI" sz="2600" b="1" dirty="0" smtClean="0">
              <a:solidFill>
                <a:srgbClr val="0000CC"/>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FR" sz="2800" b="1" cap="small" dirty="0">
                <a:solidFill>
                  <a:srgbClr val="0000CC"/>
                </a:solidFill>
                <a:latin typeface="Arial Rounded MT Bold" panose="020F0704030504030204" pitchFamily="34" charset="0"/>
              </a:rPr>
              <a:t>Opportunités de partenariats publics privés pour l’augmentation du financement de la santé</a:t>
            </a:r>
            <a:endParaRPr lang="fr-FR" sz="2800" cap="small"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147482278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10"/>
            <a:ext cx="10044016" cy="4874150"/>
          </a:xfrm>
          <a:solidFill>
            <a:schemeClr val="accent2">
              <a:lumMod val="20000"/>
              <a:lumOff val="80000"/>
            </a:schemeClr>
          </a:solidFill>
        </p:spPr>
        <p:txBody>
          <a:bodyPr>
            <a:normAutofit fontScale="77500" lnSpcReduction="20000"/>
          </a:bodyPr>
          <a:lstStyle/>
          <a:p>
            <a:pPr algn="just">
              <a:lnSpc>
                <a:spcPct val="170000"/>
              </a:lnSpc>
            </a:pPr>
            <a:r>
              <a:rPr lang="fr-CI" sz="2600" b="1" i="1" cap="small" dirty="0" smtClean="0">
                <a:solidFill>
                  <a:schemeClr val="tx1">
                    <a:lumMod val="65000"/>
                    <a:lumOff val="35000"/>
                  </a:schemeClr>
                </a:solidFill>
                <a:latin typeface="Arial Rounded MT Bold" panose="020F0704030504030204" pitchFamily="34" charset="0"/>
              </a:rPr>
              <a:t>1- Prise en compte des informations sanitaires du secteur privé : </a:t>
            </a:r>
          </a:p>
          <a:p>
            <a:pPr algn="just">
              <a:lnSpc>
                <a:spcPct val="170000"/>
              </a:lnSpc>
            </a:pPr>
            <a:r>
              <a:rPr lang="fr-FR" sz="2800" dirty="0" smtClean="0">
                <a:solidFill>
                  <a:srgbClr val="0000CC"/>
                </a:solidFill>
                <a:latin typeface="Arial Rounded MT Bold" panose="020F0704030504030204" pitchFamily="34" charset="0"/>
              </a:rPr>
              <a:t>Il s’agit ici de travailler </a:t>
            </a:r>
            <a:r>
              <a:rPr lang="fr-FR" sz="2800" dirty="0">
                <a:solidFill>
                  <a:srgbClr val="0000CC"/>
                </a:solidFill>
                <a:latin typeface="Arial Rounded MT Bold" panose="020F0704030504030204" pitchFamily="34" charset="0"/>
              </a:rPr>
              <a:t>ensemble pour intégrer les structures sanitaires privées au système d’information sanitaire national (SNIS) </a:t>
            </a:r>
          </a:p>
          <a:p>
            <a:pPr algn="just">
              <a:lnSpc>
                <a:spcPct val="170000"/>
              </a:lnSpc>
            </a:pPr>
            <a:r>
              <a:rPr lang="fr-FR" sz="2800" dirty="0" smtClean="0">
                <a:solidFill>
                  <a:srgbClr val="0000CC"/>
                </a:solidFill>
                <a:latin typeface="Arial Rounded MT Bold" panose="020F0704030504030204" pitchFamily="34" charset="0"/>
              </a:rPr>
              <a:t>La PSPS-TOGO a résolument engagé ses membres à cette nouvelle donne et l’opportunité du projet PASMIN </a:t>
            </a:r>
            <a:r>
              <a:rPr lang="fr-FR" sz="2800" dirty="0">
                <a:solidFill>
                  <a:srgbClr val="0000CC"/>
                </a:solidFill>
                <a:latin typeface="Arial Rounded MT Bold" panose="020F0704030504030204" pitchFamily="34" charset="0"/>
              </a:rPr>
              <a:t>(Projet d’Appui à la Santé Maternelle, Infantile et Nutritionnelle</a:t>
            </a:r>
            <a:r>
              <a:rPr lang="fr-FR" sz="2800" dirty="0" smtClean="0">
                <a:solidFill>
                  <a:srgbClr val="0000CC"/>
                </a:solidFill>
                <a:latin typeface="Arial Rounded MT Bold" panose="020F0704030504030204" pitchFamily="34" charset="0"/>
              </a:rPr>
              <a:t>) permet de former les acteurs du privé à la collecte des informations. Mais il faut mieux faire. Il y besoin de trouver des ressources pour étendre la formation à tous les acteurs.</a:t>
            </a:r>
            <a:endParaRPr lang="fr-CI" sz="2600" b="1" cap="small" dirty="0" smtClean="0">
              <a:solidFill>
                <a:srgbClr val="2F0CDE"/>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FR" sz="2800" b="1" cap="small" dirty="0">
                <a:solidFill>
                  <a:srgbClr val="0000CC"/>
                </a:solidFill>
                <a:latin typeface="Arial Rounded MT Bold" panose="020F0704030504030204" pitchFamily="34" charset="0"/>
              </a:rPr>
              <a:t>Opportunités de partenariats publics privés pour l’augmentation du financement de la santé</a:t>
            </a:r>
            <a:endParaRPr lang="fr-FR" sz="2800" cap="small"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92809148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09"/>
            <a:ext cx="10044016" cy="5096787"/>
          </a:xfrm>
          <a:solidFill>
            <a:schemeClr val="accent2">
              <a:lumMod val="20000"/>
              <a:lumOff val="80000"/>
            </a:schemeClr>
          </a:solidFill>
        </p:spPr>
        <p:txBody>
          <a:bodyPr>
            <a:normAutofit fontScale="62500" lnSpcReduction="20000"/>
          </a:bodyPr>
          <a:lstStyle/>
          <a:p>
            <a:pPr algn="just">
              <a:lnSpc>
                <a:spcPct val="170000"/>
              </a:lnSpc>
            </a:pPr>
            <a:r>
              <a:rPr lang="fr-CI" sz="2900" b="1" i="1" cap="small" dirty="0">
                <a:solidFill>
                  <a:srgbClr val="002060"/>
                </a:solidFill>
                <a:latin typeface="Arial Rounded MT Bold" panose="020F0704030504030204" pitchFamily="34" charset="0"/>
              </a:rPr>
              <a:t>2</a:t>
            </a:r>
            <a:r>
              <a:rPr lang="fr-CI" sz="2900" b="1" i="1" cap="small" dirty="0" smtClean="0">
                <a:solidFill>
                  <a:srgbClr val="002060"/>
                </a:solidFill>
                <a:latin typeface="Arial Rounded MT Bold" panose="020F0704030504030204" pitchFamily="34" charset="0"/>
              </a:rPr>
              <a:t>- </a:t>
            </a:r>
            <a:r>
              <a:rPr lang="fr-CI" sz="2900" b="1" i="1" dirty="0">
                <a:solidFill>
                  <a:srgbClr val="002060"/>
                </a:solidFill>
                <a:latin typeface="Arial Rounded MT Bold" panose="020F0704030504030204" pitchFamily="34" charset="0"/>
              </a:rPr>
              <a:t>Renforcement de l’Encadrement règlementaire et normatif du secteur</a:t>
            </a:r>
            <a:r>
              <a:rPr lang="fr-CI" sz="2900" b="1" i="1" cap="small" dirty="0" smtClean="0">
                <a:solidFill>
                  <a:srgbClr val="002060"/>
                </a:solidFill>
                <a:latin typeface="Arial Rounded MT Bold" panose="020F0704030504030204" pitchFamily="34" charset="0"/>
              </a:rPr>
              <a:t> : </a:t>
            </a:r>
          </a:p>
          <a:p>
            <a:pPr algn="just">
              <a:lnSpc>
                <a:spcPct val="170000"/>
              </a:lnSpc>
            </a:pPr>
            <a:r>
              <a:rPr lang="fr-FR" sz="3200" dirty="0" smtClean="0">
                <a:solidFill>
                  <a:srgbClr val="0000CC"/>
                </a:solidFill>
                <a:latin typeface="Arial Rounded MT Bold" panose="020F0704030504030204" pitchFamily="34" charset="0"/>
              </a:rPr>
              <a:t>Dans le secteur privé, on retrouve beaucoup de structures illégales et / ou hors normes. Il s’agit de :</a:t>
            </a:r>
          </a:p>
          <a:p>
            <a:pPr algn="just">
              <a:lnSpc>
                <a:spcPct val="170000"/>
              </a:lnSpc>
            </a:pPr>
            <a:r>
              <a:rPr lang="fr-FR" sz="3200" dirty="0" smtClean="0">
                <a:solidFill>
                  <a:srgbClr val="0000CC"/>
                </a:solidFill>
                <a:latin typeface="Arial Rounded MT Bold" panose="020F0704030504030204" pitchFamily="34" charset="0"/>
              </a:rPr>
              <a:t>- Analyser </a:t>
            </a:r>
            <a:r>
              <a:rPr lang="fr-FR" sz="3200" dirty="0">
                <a:solidFill>
                  <a:srgbClr val="0000CC"/>
                </a:solidFill>
                <a:latin typeface="Arial Rounded MT Bold" panose="020F0704030504030204" pitchFamily="34" charset="0"/>
              </a:rPr>
              <a:t>l’ensemble des textes régissant le secteur privé de la santé, et faire des propositions pour l’amélioration de la </a:t>
            </a:r>
            <a:r>
              <a:rPr lang="fr-FR" sz="3200" dirty="0" smtClean="0">
                <a:solidFill>
                  <a:srgbClr val="0000CC"/>
                </a:solidFill>
                <a:latin typeface="Arial Rounded MT Bold" panose="020F0704030504030204" pitchFamily="34" charset="0"/>
              </a:rPr>
              <a:t>réglementation (Conditions d’exercice, les normes, le rôle des TIC dans le secteur santé)</a:t>
            </a:r>
          </a:p>
          <a:p>
            <a:pPr algn="just">
              <a:lnSpc>
                <a:spcPct val="170000"/>
              </a:lnSpc>
            </a:pPr>
            <a:r>
              <a:rPr lang="fr-FR" sz="3200" dirty="0" smtClean="0">
                <a:solidFill>
                  <a:srgbClr val="0000CC"/>
                </a:solidFill>
                <a:latin typeface="Arial Rounded MT Bold" panose="020F0704030504030204" pitchFamily="34" charset="0"/>
              </a:rPr>
              <a:t>- Travailler </a:t>
            </a:r>
            <a:r>
              <a:rPr lang="fr-FR" sz="3200" dirty="0">
                <a:solidFill>
                  <a:srgbClr val="0000CC"/>
                </a:solidFill>
                <a:latin typeface="Arial Rounded MT Bold" panose="020F0704030504030204" pitchFamily="34" charset="0"/>
              </a:rPr>
              <a:t>ensemble à l’élaboration de la cartographie des structures sanitaires privées et au renforcement de leurs capacités </a:t>
            </a:r>
            <a:r>
              <a:rPr lang="fr-FR" sz="3200" dirty="0" smtClean="0">
                <a:solidFill>
                  <a:srgbClr val="0000CC"/>
                </a:solidFill>
                <a:latin typeface="Arial Rounded MT Bold" panose="020F0704030504030204" pitchFamily="34" charset="0"/>
              </a:rPr>
              <a:t>institutionnelles : Recenser et mettre aux normes celles qui peuvent l’être et écarter les structures qui constituent une menace à la santé.</a:t>
            </a:r>
          </a:p>
          <a:p>
            <a:pPr marL="457200" indent="-457200" algn="just">
              <a:lnSpc>
                <a:spcPct val="170000"/>
              </a:lnSpc>
              <a:buFontTx/>
              <a:buChar char="-"/>
            </a:pPr>
            <a:endParaRPr lang="fr-FR" sz="3200" dirty="0">
              <a:solidFill>
                <a:srgbClr val="0000CC"/>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FR" sz="2800" b="1" cap="small" dirty="0">
                <a:solidFill>
                  <a:srgbClr val="0000CC"/>
                </a:solidFill>
                <a:latin typeface="Arial Rounded MT Bold" panose="020F0704030504030204" pitchFamily="34" charset="0"/>
              </a:rPr>
              <a:t>Opportunités de partenariats publics privés pour l’augmentation du financement de la santé</a:t>
            </a:r>
            <a:endParaRPr lang="fr-FR" sz="2800" cap="small"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75299253"/>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09"/>
            <a:ext cx="10044016" cy="5096787"/>
          </a:xfrm>
          <a:solidFill>
            <a:schemeClr val="accent2">
              <a:lumMod val="20000"/>
              <a:lumOff val="80000"/>
            </a:schemeClr>
          </a:solidFill>
        </p:spPr>
        <p:txBody>
          <a:bodyPr>
            <a:normAutofit/>
          </a:bodyPr>
          <a:lstStyle/>
          <a:p>
            <a:pPr algn="just">
              <a:lnSpc>
                <a:spcPct val="170000"/>
              </a:lnSpc>
            </a:pPr>
            <a:r>
              <a:rPr lang="fr-CI" b="1" i="1" cap="small" dirty="0">
                <a:solidFill>
                  <a:srgbClr val="002060"/>
                </a:solidFill>
                <a:latin typeface="Arial Rounded MT Bold" panose="020F0704030504030204" pitchFamily="34" charset="0"/>
              </a:rPr>
              <a:t>2</a:t>
            </a:r>
            <a:r>
              <a:rPr lang="fr-CI" b="1" i="1" cap="small" dirty="0" smtClean="0">
                <a:solidFill>
                  <a:srgbClr val="002060"/>
                </a:solidFill>
                <a:latin typeface="Arial Rounded MT Bold" panose="020F0704030504030204" pitchFamily="34" charset="0"/>
              </a:rPr>
              <a:t>- </a:t>
            </a:r>
            <a:r>
              <a:rPr lang="fr-CI" b="1" i="1" dirty="0">
                <a:solidFill>
                  <a:srgbClr val="002060"/>
                </a:solidFill>
                <a:latin typeface="Arial Rounded MT Bold" panose="020F0704030504030204" pitchFamily="34" charset="0"/>
              </a:rPr>
              <a:t>Renforcement de l’Encadrement règlementaire et normatif du </a:t>
            </a:r>
            <a:r>
              <a:rPr lang="fr-CI" b="1" i="1" dirty="0" smtClean="0">
                <a:solidFill>
                  <a:srgbClr val="002060"/>
                </a:solidFill>
                <a:latin typeface="Arial Rounded MT Bold" panose="020F0704030504030204" pitchFamily="34" charset="0"/>
              </a:rPr>
              <a:t>secteur</a:t>
            </a:r>
          </a:p>
          <a:p>
            <a:pPr marL="0" lvl="1" algn="just">
              <a:lnSpc>
                <a:spcPct val="170000"/>
              </a:lnSpc>
            </a:pPr>
            <a:r>
              <a:rPr lang="fr-FR" sz="1800" dirty="0" smtClean="0">
                <a:solidFill>
                  <a:srgbClr val="0000CC"/>
                </a:solidFill>
                <a:latin typeface="Arial Rounded MT Bold" panose="020F0704030504030204" pitchFamily="34" charset="0"/>
              </a:rPr>
              <a:t>- Faire </a:t>
            </a:r>
            <a:r>
              <a:rPr lang="fr-FR" sz="1800" dirty="0">
                <a:solidFill>
                  <a:srgbClr val="0000CC"/>
                </a:solidFill>
                <a:latin typeface="Arial Rounded MT Bold" panose="020F0704030504030204" pitchFamily="34" charset="0"/>
              </a:rPr>
              <a:t>un plaidoyer pour </a:t>
            </a:r>
            <a:r>
              <a:rPr lang="fr-FR" sz="1800" dirty="0" smtClean="0">
                <a:solidFill>
                  <a:srgbClr val="0000CC"/>
                </a:solidFill>
                <a:latin typeface="Arial Rounded MT Bold" panose="020F0704030504030204" pitchFamily="34" charset="0"/>
              </a:rPr>
              <a:t>le renforcement </a:t>
            </a:r>
            <a:r>
              <a:rPr lang="fr-FR" sz="1800" dirty="0">
                <a:solidFill>
                  <a:srgbClr val="0000CC"/>
                </a:solidFill>
                <a:latin typeface="Arial Rounded MT Bold" panose="020F0704030504030204" pitchFamily="34" charset="0"/>
              </a:rPr>
              <a:t>du corps des inspecteurs de santé et pour l’implication du secteur privé dans les inspections. </a:t>
            </a:r>
            <a:r>
              <a:rPr lang="fr-FR" sz="1800" dirty="0" smtClean="0">
                <a:solidFill>
                  <a:srgbClr val="0000CC"/>
                </a:solidFill>
                <a:latin typeface="Arial Rounded MT Bold" panose="020F0704030504030204" pitchFamily="34" charset="0"/>
              </a:rPr>
              <a:t>Renforcer aussi le rôle d’autorégulation du </a:t>
            </a:r>
            <a:r>
              <a:rPr lang="fr-FR" sz="1800" dirty="0" smtClean="0">
                <a:solidFill>
                  <a:srgbClr val="0000CC"/>
                </a:solidFill>
                <a:latin typeface="Arial Rounded MT Bold" panose="020F0704030504030204" pitchFamily="34" charset="0"/>
              </a:rPr>
              <a:t>secteur </a:t>
            </a:r>
            <a:r>
              <a:rPr lang="fr-FR" sz="1800" dirty="0" smtClean="0">
                <a:solidFill>
                  <a:srgbClr val="0000CC"/>
                </a:solidFill>
                <a:latin typeface="Arial Rounded MT Bold" panose="020F0704030504030204" pitchFamily="34" charset="0"/>
              </a:rPr>
              <a:t>par les professionnels</a:t>
            </a:r>
          </a:p>
          <a:p>
            <a:pPr marL="0" lvl="1" algn="just">
              <a:lnSpc>
                <a:spcPct val="170000"/>
              </a:lnSpc>
            </a:pPr>
            <a:r>
              <a:rPr lang="fr-FR" sz="1800" dirty="0" smtClean="0">
                <a:solidFill>
                  <a:srgbClr val="0000CC"/>
                </a:solidFill>
                <a:latin typeface="Arial Rounded MT Bold" panose="020F0704030504030204" pitchFamily="34" charset="0"/>
              </a:rPr>
              <a:t>- Les normes c’est aussi une Nomenclature des actes Médicaux avec des tarifs arrêtés : Renégocier </a:t>
            </a:r>
            <a:r>
              <a:rPr lang="fr-FR" sz="1800" dirty="0">
                <a:solidFill>
                  <a:srgbClr val="0000CC"/>
                </a:solidFill>
                <a:latin typeface="Arial Rounded MT Bold" panose="020F0704030504030204" pitchFamily="34" charset="0"/>
              </a:rPr>
              <a:t>la tarification des actes médicaux (En synergie avec l’INAM et le Comité des Assureurs du Togo (CAT).</a:t>
            </a:r>
          </a:p>
          <a:p>
            <a:pPr marL="0" lvl="1" algn="just">
              <a:lnSpc>
                <a:spcPct val="170000"/>
              </a:lnSpc>
            </a:pPr>
            <a:endParaRPr lang="fr-FR" dirty="0">
              <a:solidFill>
                <a:srgbClr val="0000CC"/>
              </a:solidFill>
              <a:latin typeface="Arial Rounded MT Bold" panose="020F0704030504030204" pitchFamily="34" charset="0"/>
            </a:endParaRPr>
          </a:p>
          <a:p>
            <a:pPr algn="just">
              <a:lnSpc>
                <a:spcPct val="170000"/>
              </a:lnSpc>
            </a:pPr>
            <a:endParaRPr lang="fr-FR" sz="3200" i="1" dirty="0">
              <a:solidFill>
                <a:srgbClr val="002060"/>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FR" sz="2800" b="1" cap="small" dirty="0">
                <a:solidFill>
                  <a:srgbClr val="0000CC"/>
                </a:solidFill>
                <a:latin typeface="Arial Rounded MT Bold" panose="020F0704030504030204" pitchFamily="34" charset="0"/>
              </a:rPr>
              <a:t>Opportunités de partenariats publics privés pour l’augmentation du financement de la santé</a:t>
            </a:r>
            <a:endParaRPr lang="fr-FR" sz="2800" cap="small"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1412991918"/>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09"/>
            <a:ext cx="10044016" cy="5096787"/>
          </a:xfrm>
          <a:solidFill>
            <a:schemeClr val="accent2">
              <a:lumMod val="20000"/>
              <a:lumOff val="80000"/>
            </a:schemeClr>
          </a:solidFill>
        </p:spPr>
        <p:txBody>
          <a:bodyPr>
            <a:normAutofit fontScale="85000" lnSpcReduction="20000"/>
          </a:bodyPr>
          <a:lstStyle/>
          <a:p>
            <a:pPr algn="just">
              <a:lnSpc>
                <a:spcPct val="170000"/>
              </a:lnSpc>
            </a:pPr>
            <a:r>
              <a:rPr lang="fr-CI" sz="2400" b="1" i="1" cap="small" dirty="0" smtClean="0">
                <a:solidFill>
                  <a:srgbClr val="002060"/>
                </a:solidFill>
                <a:latin typeface="Arial Rounded MT Bold" panose="020F0704030504030204" pitchFamily="34" charset="0"/>
              </a:rPr>
              <a:t>3- </a:t>
            </a:r>
            <a:r>
              <a:rPr lang="fr-CI" sz="2400" b="1" i="1" dirty="0">
                <a:solidFill>
                  <a:srgbClr val="002060"/>
                </a:solidFill>
                <a:latin typeface="Arial Rounded MT Bold" panose="020F0704030504030204" pitchFamily="34" charset="0"/>
              </a:rPr>
              <a:t>Actions pour la réduction de la facture des produits de santé dans la prise en charge de la </a:t>
            </a:r>
            <a:r>
              <a:rPr lang="fr-CI" sz="2400" b="1" i="1" dirty="0" smtClean="0">
                <a:solidFill>
                  <a:srgbClr val="002060"/>
                </a:solidFill>
                <a:latin typeface="Arial Rounded MT Bold" panose="020F0704030504030204" pitchFamily="34" charset="0"/>
              </a:rPr>
              <a:t>maladie </a:t>
            </a:r>
          </a:p>
          <a:p>
            <a:pPr marL="285750" indent="-285750" algn="just">
              <a:lnSpc>
                <a:spcPct val="170000"/>
              </a:lnSpc>
              <a:buFontTx/>
              <a:buChar char="-"/>
            </a:pPr>
            <a:r>
              <a:rPr lang="fr-CI" sz="2100" dirty="0" smtClean="0">
                <a:solidFill>
                  <a:srgbClr val="0000CC"/>
                </a:solidFill>
                <a:latin typeface="Arial Rounded MT Bold" panose="020F0704030504030204" pitchFamily="34" charset="0"/>
              </a:rPr>
              <a:t>- Problèmes de disponibilité et d’accessibilité de certains médicaments : Nouvelles thérapies pour les pathologies lourdes non homologuées au Togo, Médicaments du plateau technique inexistant dans le circuit légal de même que certains dispositifs médicaux </a:t>
            </a:r>
          </a:p>
          <a:p>
            <a:pPr marL="285750" indent="-285750" algn="just">
              <a:lnSpc>
                <a:spcPct val="170000"/>
              </a:lnSpc>
              <a:buFontTx/>
              <a:buChar char="-"/>
            </a:pPr>
            <a:r>
              <a:rPr lang="fr-CI" sz="2100" dirty="0" smtClean="0">
                <a:solidFill>
                  <a:srgbClr val="0000CC"/>
                </a:solidFill>
                <a:latin typeface="Arial Rounded MT Bold" panose="020F0704030504030204" pitchFamily="34" charset="0"/>
              </a:rPr>
              <a:t>– Utilisation des Génériques insuffisante (problème de disponibilité, image). </a:t>
            </a:r>
            <a:r>
              <a:rPr lang="fr-CI" sz="2100" dirty="0">
                <a:solidFill>
                  <a:srgbClr val="0000CC"/>
                </a:solidFill>
                <a:latin typeface="Arial Rounded MT Bold" panose="020F0704030504030204" pitchFamily="34" charset="0"/>
              </a:rPr>
              <a:t> </a:t>
            </a:r>
            <a:endParaRPr lang="fr-CI" sz="2100" dirty="0" smtClean="0">
              <a:solidFill>
                <a:srgbClr val="0000CC"/>
              </a:solidFill>
              <a:latin typeface="Arial Rounded MT Bold" panose="020F0704030504030204" pitchFamily="34" charset="0"/>
            </a:endParaRPr>
          </a:p>
          <a:p>
            <a:pPr algn="just">
              <a:lnSpc>
                <a:spcPct val="170000"/>
              </a:lnSpc>
            </a:pPr>
            <a:r>
              <a:rPr lang="fr-CI" sz="2100" dirty="0" smtClean="0">
                <a:solidFill>
                  <a:srgbClr val="0000CC"/>
                </a:solidFill>
                <a:latin typeface="Arial Rounded MT Bold" panose="020F0704030504030204" pitchFamily="34" charset="0"/>
                <a:sym typeface="Wingdings" panose="05000000000000000000" pitchFamily="2" charset="2"/>
              </a:rPr>
              <a:t> Dialogue interne du secteur privé pour assurer la disponibilité de ces produits dans le circuit de distribution régulier. Mais aussi plaidoyer auprès du ministère pour l’élaboration d’une nouvelle structure de prix de l’ensemble des produits médicaux et pour faciliter les </a:t>
            </a:r>
            <a:r>
              <a:rPr lang="fr-CI" sz="2100" dirty="0" smtClean="0">
                <a:solidFill>
                  <a:srgbClr val="0000CC"/>
                </a:solidFill>
                <a:latin typeface="Arial Rounded MT Bold" panose="020F0704030504030204" pitchFamily="34" charset="0"/>
                <a:sym typeface="Wingdings" panose="05000000000000000000" pitchFamily="2" charset="2"/>
              </a:rPr>
              <a:t>ATU </a:t>
            </a:r>
            <a:r>
              <a:rPr lang="fr-CI" sz="2100" dirty="0" smtClean="0">
                <a:solidFill>
                  <a:srgbClr val="0000CC"/>
                </a:solidFill>
                <a:latin typeface="Arial Rounded MT Bold" panose="020F0704030504030204" pitchFamily="34" charset="0"/>
                <a:sym typeface="Wingdings" panose="05000000000000000000" pitchFamily="2" charset="2"/>
              </a:rPr>
              <a:t>en attendant les enregistrements.</a:t>
            </a:r>
            <a:endParaRPr lang="fr-CI" sz="2100" dirty="0" smtClean="0">
              <a:solidFill>
                <a:srgbClr val="0000CC"/>
              </a:solidFill>
              <a:latin typeface="Arial Rounded MT Bold" panose="020F0704030504030204" pitchFamily="34" charset="0"/>
            </a:endParaRPr>
          </a:p>
          <a:p>
            <a:pPr algn="just">
              <a:lnSpc>
                <a:spcPct val="170000"/>
              </a:lnSpc>
            </a:pPr>
            <a:endParaRPr lang="fr-FR" dirty="0">
              <a:solidFill>
                <a:srgbClr val="0000CC"/>
              </a:solidFill>
              <a:latin typeface="Arial Rounded MT Bold" panose="020F0704030504030204" pitchFamily="34" charset="0"/>
            </a:endParaRPr>
          </a:p>
          <a:p>
            <a:pPr marL="0" lvl="1" algn="just">
              <a:lnSpc>
                <a:spcPct val="170000"/>
              </a:lnSpc>
            </a:pPr>
            <a:endParaRPr lang="fr-FR" dirty="0">
              <a:solidFill>
                <a:srgbClr val="0000CC"/>
              </a:solidFill>
              <a:latin typeface="Arial Rounded MT Bold" panose="020F0704030504030204" pitchFamily="34" charset="0"/>
            </a:endParaRPr>
          </a:p>
          <a:p>
            <a:pPr algn="just">
              <a:lnSpc>
                <a:spcPct val="170000"/>
              </a:lnSpc>
            </a:pPr>
            <a:endParaRPr lang="fr-FR" sz="3200" i="1" dirty="0">
              <a:solidFill>
                <a:srgbClr val="002060"/>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FR" sz="2800" b="1" cap="small" dirty="0">
                <a:solidFill>
                  <a:srgbClr val="0000CC"/>
                </a:solidFill>
                <a:latin typeface="Arial Rounded MT Bold" panose="020F0704030504030204" pitchFamily="34" charset="0"/>
              </a:rPr>
              <a:t>Opportunités de partenariats publics privés pour l’augmentation du financement de la santé</a:t>
            </a:r>
            <a:endParaRPr lang="fr-FR" sz="2800" cap="small"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59218014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09"/>
            <a:ext cx="10044016" cy="5096787"/>
          </a:xfrm>
          <a:solidFill>
            <a:schemeClr val="accent2">
              <a:lumMod val="20000"/>
              <a:lumOff val="80000"/>
            </a:schemeClr>
          </a:solidFill>
        </p:spPr>
        <p:txBody>
          <a:bodyPr>
            <a:normAutofit fontScale="92500" lnSpcReduction="10000"/>
          </a:bodyPr>
          <a:lstStyle/>
          <a:p>
            <a:pPr algn="just">
              <a:lnSpc>
                <a:spcPct val="170000"/>
              </a:lnSpc>
            </a:pPr>
            <a:r>
              <a:rPr lang="fr-CI" sz="2200" b="1" i="1" cap="small" dirty="0" smtClean="0">
                <a:solidFill>
                  <a:srgbClr val="002060"/>
                </a:solidFill>
                <a:latin typeface="Arial Rounded MT Bold" panose="020F0704030504030204" pitchFamily="34" charset="0"/>
              </a:rPr>
              <a:t>3- </a:t>
            </a:r>
            <a:r>
              <a:rPr lang="fr-CI" sz="2200" b="1" i="1" dirty="0">
                <a:solidFill>
                  <a:srgbClr val="002060"/>
                </a:solidFill>
                <a:latin typeface="Arial Rounded MT Bold" panose="020F0704030504030204" pitchFamily="34" charset="0"/>
              </a:rPr>
              <a:t>Actions pour la réduction de la facture des produits de santé dans la prise en charge de la </a:t>
            </a:r>
            <a:r>
              <a:rPr lang="fr-CI" sz="2200" b="1" i="1" dirty="0" smtClean="0">
                <a:solidFill>
                  <a:srgbClr val="002060"/>
                </a:solidFill>
                <a:latin typeface="Arial Rounded MT Bold" panose="020F0704030504030204" pitchFamily="34" charset="0"/>
              </a:rPr>
              <a:t>maladie</a:t>
            </a:r>
          </a:p>
          <a:p>
            <a:pPr marL="285750" indent="-285750" algn="just">
              <a:lnSpc>
                <a:spcPct val="170000"/>
              </a:lnSpc>
              <a:buFontTx/>
              <a:buChar char="-"/>
            </a:pPr>
            <a:r>
              <a:rPr lang="fr-CI" sz="1900" dirty="0" smtClean="0">
                <a:solidFill>
                  <a:srgbClr val="0000CC"/>
                </a:solidFill>
                <a:latin typeface="Arial Rounded MT Bold" panose="020F0704030504030204" pitchFamily="34" charset="0"/>
              </a:rPr>
              <a:t>Cela suppose un renforcement de l’Autorité Nationale de Régulation (ANR)</a:t>
            </a:r>
          </a:p>
          <a:p>
            <a:pPr marL="285750" indent="-285750" algn="just">
              <a:lnSpc>
                <a:spcPct val="170000"/>
              </a:lnSpc>
              <a:buFont typeface="Wingdings" panose="05000000000000000000" pitchFamily="2" charset="2"/>
              <a:buChar char="à"/>
            </a:pPr>
            <a:r>
              <a:rPr lang="fr-CI" sz="1900" dirty="0" smtClean="0">
                <a:solidFill>
                  <a:srgbClr val="0000CC"/>
                </a:solidFill>
                <a:latin typeface="Arial Rounded MT Bold" panose="020F0704030504030204" pitchFamily="34" charset="0"/>
                <a:sym typeface="Wingdings" panose="05000000000000000000" pitchFamily="2" charset="2"/>
              </a:rPr>
              <a:t> Pour renforcer le Générique dans Le secteur, il faut investir dans la recherche et la mise à disposition de nouvelles gammes de génériques surtout pour les pathologies lourdes. Un autre axe pour améliorer la disponibilité, c’est </a:t>
            </a:r>
            <a:r>
              <a:rPr lang="fr-CI" sz="1900" dirty="0" smtClean="0">
                <a:solidFill>
                  <a:srgbClr val="0000CC"/>
                </a:solidFill>
                <a:latin typeface="Arial Rounded MT Bold" panose="020F0704030504030204" pitchFamily="34" charset="0"/>
                <a:sym typeface="Wingdings" panose="05000000000000000000" pitchFamily="2" charset="2"/>
              </a:rPr>
              <a:t>la collaboration </a:t>
            </a:r>
            <a:r>
              <a:rPr lang="fr-CI" sz="1900" dirty="0" smtClean="0">
                <a:solidFill>
                  <a:srgbClr val="0000CC"/>
                </a:solidFill>
                <a:latin typeface="Arial Rounded MT Bold" panose="020F0704030504030204" pitchFamily="34" charset="0"/>
                <a:sym typeface="Wingdings" panose="05000000000000000000" pitchFamily="2" charset="2"/>
              </a:rPr>
              <a:t>entre la </a:t>
            </a:r>
            <a:r>
              <a:rPr lang="fr-CI" sz="1900" dirty="0" err="1" smtClean="0">
                <a:solidFill>
                  <a:srgbClr val="0000CC"/>
                </a:solidFill>
                <a:latin typeface="Arial Rounded MT Bold" panose="020F0704030504030204" pitchFamily="34" charset="0"/>
                <a:sym typeface="Wingdings" panose="05000000000000000000" pitchFamily="2" charset="2"/>
              </a:rPr>
              <a:t>Cameg</a:t>
            </a:r>
            <a:r>
              <a:rPr lang="fr-CI" sz="1900" dirty="0" smtClean="0">
                <a:solidFill>
                  <a:srgbClr val="0000CC"/>
                </a:solidFill>
                <a:latin typeface="Arial Rounded MT Bold" panose="020F0704030504030204" pitchFamily="34" charset="0"/>
                <a:sym typeface="Wingdings" panose="05000000000000000000" pitchFamily="2" charset="2"/>
              </a:rPr>
              <a:t> et les </a:t>
            </a:r>
            <a:r>
              <a:rPr lang="fr-CI" sz="1900" dirty="0" smtClean="0">
                <a:solidFill>
                  <a:srgbClr val="0000CC"/>
                </a:solidFill>
                <a:latin typeface="Arial Rounded MT Bold" panose="020F0704030504030204" pitchFamily="34" charset="0"/>
                <a:sym typeface="Wingdings" panose="05000000000000000000" pitchFamily="2" charset="2"/>
              </a:rPr>
              <a:t>secteurs privés </a:t>
            </a:r>
            <a:r>
              <a:rPr lang="fr-CI" sz="1900" dirty="0" smtClean="0">
                <a:solidFill>
                  <a:srgbClr val="0000CC"/>
                </a:solidFill>
                <a:latin typeface="Arial Rounded MT Bold" panose="020F0704030504030204" pitchFamily="34" charset="0"/>
                <a:sym typeface="Wingdings" panose="05000000000000000000" pitchFamily="2" charset="2"/>
              </a:rPr>
              <a:t>de distribution</a:t>
            </a:r>
            <a:r>
              <a:rPr lang="fr-CI" sz="1900" dirty="0" smtClean="0">
                <a:solidFill>
                  <a:srgbClr val="0000CC"/>
                </a:solidFill>
                <a:latin typeface="Arial Rounded MT Bold" panose="020F0704030504030204" pitchFamily="34" charset="0"/>
                <a:sym typeface="Wingdings" panose="05000000000000000000" pitchFamily="2" charset="2"/>
              </a:rPr>
              <a:t>. </a:t>
            </a:r>
          </a:p>
          <a:p>
            <a:pPr marL="285750" indent="-285750" algn="just">
              <a:lnSpc>
                <a:spcPct val="170000"/>
              </a:lnSpc>
              <a:buFont typeface="Wingdings" panose="05000000000000000000" pitchFamily="2" charset="2"/>
              <a:buChar char="à"/>
            </a:pPr>
            <a:r>
              <a:rPr lang="fr-CI" sz="1900" dirty="0" smtClean="0">
                <a:solidFill>
                  <a:srgbClr val="0000CC"/>
                </a:solidFill>
                <a:latin typeface="Arial Rounded MT Bold" panose="020F0704030504030204" pitchFamily="34" charset="0"/>
                <a:sym typeface="Wingdings" panose="05000000000000000000" pitchFamily="2" charset="2"/>
              </a:rPr>
              <a:t> </a:t>
            </a:r>
            <a:r>
              <a:rPr lang="fr-CI" sz="1900" dirty="0" smtClean="0">
                <a:solidFill>
                  <a:srgbClr val="0000CC"/>
                </a:solidFill>
                <a:latin typeface="Arial Rounded MT Bold" panose="020F0704030504030204" pitchFamily="34" charset="0"/>
                <a:sym typeface="Wingdings" panose="05000000000000000000" pitchFamily="2" charset="2"/>
              </a:rPr>
              <a:t>Travailler au renforcement de la confiance des utilisateurs : collaboration dans la lutte contre la circulation des faux médicaments et à la sécurisation des circuits légaux</a:t>
            </a:r>
            <a:endParaRPr lang="fr-FR" sz="1900" dirty="0">
              <a:solidFill>
                <a:srgbClr val="0000CC"/>
              </a:solidFill>
              <a:latin typeface="Arial Rounded MT Bold" panose="020F0704030504030204" pitchFamily="34" charset="0"/>
            </a:endParaRPr>
          </a:p>
          <a:p>
            <a:pPr marL="0" lvl="1" algn="just">
              <a:lnSpc>
                <a:spcPct val="170000"/>
              </a:lnSpc>
            </a:pPr>
            <a:endParaRPr lang="fr-FR" dirty="0">
              <a:solidFill>
                <a:srgbClr val="0000CC"/>
              </a:solidFill>
              <a:latin typeface="Arial Rounded MT Bold" panose="020F0704030504030204" pitchFamily="34" charset="0"/>
            </a:endParaRPr>
          </a:p>
          <a:p>
            <a:pPr algn="just">
              <a:lnSpc>
                <a:spcPct val="170000"/>
              </a:lnSpc>
            </a:pPr>
            <a:endParaRPr lang="fr-FR" sz="3200" i="1" dirty="0">
              <a:solidFill>
                <a:srgbClr val="002060"/>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FR" sz="2800" b="1" cap="small" dirty="0">
                <a:solidFill>
                  <a:srgbClr val="0000CC"/>
                </a:solidFill>
                <a:latin typeface="Arial Rounded MT Bold" panose="020F0704030504030204" pitchFamily="34" charset="0"/>
              </a:rPr>
              <a:t>Opportunités de partenariats publics privés pour l’augmentation du financement de la santé</a:t>
            </a:r>
            <a:endParaRPr lang="fr-FR" sz="2800" cap="small"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489905064"/>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09"/>
            <a:ext cx="10044016" cy="5096787"/>
          </a:xfrm>
          <a:solidFill>
            <a:schemeClr val="accent2">
              <a:lumMod val="20000"/>
              <a:lumOff val="80000"/>
            </a:schemeClr>
          </a:solidFill>
        </p:spPr>
        <p:txBody>
          <a:bodyPr>
            <a:normAutofit/>
          </a:bodyPr>
          <a:lstStyle/>
          <a:p>
            <a:pPr algn="just">
              <a:lnSpc>
                <a:spcPct val="170000"/>
              </a:lnSpc>
            </a:pPr>
            <a:r>
              <a:rPr lang="fr-CI" sz="2200" b="1" i="1" cap="small" dirty="0">
                <a:solidFill>
                  <a:srgbClr val="002060"/>
                </a:solidFill>
                <a:latin typeface="Arial Rounded MT Bold" panose="020F0704030504030204" pitchFamily="34" charset="0"/>
              </a:rPr>
              <a:t>4</a:t>
            </a:r>
            <a:r>
              <a:rPr lang="fr-CI" sz="2200" b="1" i="1" cap="small" dirty="0" smtClean="0">
                <a:solidFill>
                  <a:srgbClr val="002060"/>
                </a:solidFill>
                <a:latin typeface="Arial Rounded MT Bold" panose="020F0704030504030204" pitchFamily="34" charset="0"/>
              </a:rPr>
              <a:t>- </a:t>
            </a:r>
            <a:r>
              <a:rPr lang="fr-CI" sz="2400" b="1" i="1" dirty="0" smtClean="0">
                <a:solidFill>
                  <a:srgbClr val="002060"/>
                </a:solidFill>
                <a:latin typeface="Arial Rounded MT Bold" panose="020F0704030504030204" pitchFamily="34" charset="0"/>
              </a:rPr>
              <a:t>Possibilités </a:t>
            </a:r>
            <a:r>
              <a:rPr lang="fr-CI" sz="2400" b="1" i="1" dirty="0">
                <a:solidFill>
                  <a:srgbClr val="002060"/>
                </a:solidFill>
                <a:latin typeface="Arial Rounded MT Bold" panose="020F0704030504030204" pitchFamily="34" charset="0"/>
              </a:rPr>
              <a:t>de contractualisation de certains services des hôpitaux publics ou partage de compétences</a:t>
            </a:r>
          </a:p>
          <a:p>
            <a:pPr marL="0" lvl="1" algn="just">
              <a:lnSpc>
                <a:spcPct val="170000"/>
              </a:lnSpc>
            </a:pPr>
            <a:r>
              <a:rPr lang="fr-CI" dirty="0" smtClean="0">
                <a:solidFill>
                  <a:srgbClr val="0000CC"/>
                </a:solidFill>
                <a:latin typeface="Arial Rounded MT Bold" panose="020F0704030504030204" pitchFamily="34" charset="0"/>
              </a:rPr>
              <a:t> </a:t>
            </a:r>
            <a:r>
              <a:rPr lang="fr-CI" sz="1800" dirty="0" smtClean="0">
                <a:solidFill>
                  <a:srgbClr val="0000CC"/>
                </a:solidFill>
                <a:latin typeface="Arial Rounded MT Bold" panose="020F0704030504030204" pitchFamily="34" charset="0"/>
              </a:rPr>
              <a:t>La PSPS souhaite voir certaines de ses structures membres, participer dans les projets de contractualisation qui se mettent en place dans les hôpitaux publics. La mise aux normes </a:t>
            </a:r>
            <a:r>
              <a:rPr lang="fr-CI" sz="1800" dirty="0" smtClean="0">
                <a:solidFill>
                  <a:srgbClr val="0000CC"/>
                </a:solidFill>
                <a:latin typeface="Arial Rounded MT Bold" panose="020F0704030504030204" pitchFamily="34" charset="0"/>
              </a:rPr>
              <a:t>de nos structures va </a:t>
            </a:r>
            <a:r>
              <a:rPr lang="fr-CI" sz="1800" dirty="0" smtClean="0">
                <a:solidFill>
                  <a:srgbClr val="0000CC"/>
                </a:solidFill>
                <a:latin typeface="Arial Rounded MT Bold" panose="020F0704030504030204" pitchFamily="34" charset="0"/>
              </a:rPr>
              <a:t>dans ce sens.</a:t>
            </a:r>
          </a:p>
          <a:p>
            <a:pPr marL="0" lvl="1" algn="just">
              <a:lnSpc>
                <a:spcPct val="170000"/>
              </a:lnSpc>
            </a:pPr>
            <a:r>
              <a:rPr lang="fr-CI" sz="1800" dirty="0" smtClean="0">
                <a:solidFill>
                  <a:srgbClr val="0000CC"/>
                </a:solidFill>
                <a:latin typeface="Arial Rounded MT Bold" panose="020F0704030504030204" pitchFamily="34" charset="0"/>
              </a:rPr>
              <a:t>Il faut aussi </a:t>
            </a:r>
            <a:r>
              <a:rPr lang="fr-FR" sz="1800" dirty="0" smtClean="0">
                <a:solidFill>
                  <a:srgbClr val="0000CC"/>
                </a:solidFill>
                <a:latin typeface="Arial Rounded MT Bold" panose="020F0704030504030204" pitchFamily="34" charset="0"/>
              </a:rPr>
              <a:t>favoriser </a:t>
            </a:r>
            <a:r>
              <a:rPr lang="fr-FR" sz="1800" dirty="0">
                <a:solidFill>
                  <a:srgbClr val="0000CC"/>
                </a:solidFill>
                <a:latin typeface="Arial Rounded MT Bold" panose="020F0704030504030204" pitchFamily="34" charset="0"/>
              </a:rPr>
              <a:t>les échanges de compétences entre le public et le privé pour palier aux insuffisances de part et d’autres en ressources humaines dans les domaines d’expertise pointu (Enseignements Post </a:t>
            </a:r>
            <a:r>
              <a:rPr lang="fr-FR" sz="1800" dirty="0" smtClean="0">
                <a:solidFill>
                  <a:srgbClr val="0000CC"/>
                </a:solidFill>
                <a:latin typeface="Arial Rounded MT Bold" panose="020F0704030504030204" pitchFamily="34" charset="0"/>
              </a:rPr>
              <a:t>Universitaires, )</a:t>
            </a:r>
            <a:endParaRPr lang="fr-FR" sz="1800" dirty="0">
              <a:solidFill>
                <a:srgbClr val="0000CC"/>
              </a:solidFill>
              <a:latin typeface="Arial Rounded MT Bold" panose="020F0704030504030204" pitchFamily="34" charset="0"/>
            </a:endParaRPr>
          </a:p>
          <a:p>
            <a:pPr algn="l">
              <a:lnSpc>
                <a:spcPct val="170000"/>
              </a:lnSpc>
            </a:pPr>
            <a:endParaRPr lang="fr-FR" i="1" dirty="0">
              <a:solidFill>
                <a:srgbClr val="002060"/>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FR" sz="2800" b="1" cap="small" dirty="0">
                <a:solidFill>
                  <a:srgbClr val="0000CC"/>
                </a:solidFill>
                <a:latin typeface="Arial Rounded MT Bold" panose="020F0704030504030204" pitchFamily="34" charset="0"/>
              </a:rPr>
              <a:t>Opportunités de partenariats publics privés pour l’augmentation du financement de la santé</a:t>
            </a:r>
            <a:endParaRPr lang="fr-FR" sz="2800" cap="small"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331393725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09"/>
            <a:ext cx="10044016" cy="5096787"/>
          </a:xfrm>
          <a:solidFill>
            <a:schemeClr val="accent2">
              <a:lumMod val="20000"/>
              <a:lumOff val="80000"/>
            </a:schemeClr>
          </a:solidFill>
        </p:spPr>
        <p:txBody>
          <a:bodyPr>
            <a:normAutofit/>
          </a:bodyPr>
          <a:lstStyle/>
          <a:p>
            <a:pPr algn="just">
              <a:lnSpc>
                <a:spcPct val="170000"/>
              </a:lnSpc>
            </a:pPr>
            <a:r>
              <a:rPr lang="fr-CI" sz="2200" b="1" i="1" cap="small" dirty="0" smtClean="0">
                <a:solidFill>
                  <a:srgbClr val="002060"/>
                </a:solidFill>
                <a:latin typeface="Arial Rounded MT Bold" panose="020F0704030504030204" pitchFamily="34" charset="0"/>
              </a:rPr>
              <a:t>5- </a:t>
            </a:r>
            <a:r>
              <a:rPr lang="fr-CI" sz="2400" b="1" i="1" dirty="0" smtClean="0">
                <a:solidFill>
                  <a:srgbClr val="002060"/>
                </a:solidFill>
                <a:latin typeface="Arial Rounded MT Bold" panose="020F0704030504030204" pitchFamily="34" charset="0"/>
              </a:rPr>
              <a:t>Mobilisation de ressources additionnelles</a:t>
            </a:r>
            <a:endParaRPr lang="fr-CI" sz="2400" b="1" i="1" dirty="0">
              <a:solidFill>
                <a:srgbClr val="002060"/>
              </a:solidFill>
              <a:latin typeface="Arial Rounded MT Bold" panose="020F0704030504030204" pitchFamily="34" charset="0"/>
            </a:endParaRPr>
          </a:p>
          <a:p>
            <a:pPr marL="0" lvl="1" algn="just">
              <a:lnSpc>
                <a:spcPct val="170000"/>
              </a:lnSpc>
            </a:pPr>
            <a:r>
              <a:rPr lang="fr-CI" dirty="0" smtClean="0">
                <a:solidFill>
                  <a:srgbClr val="0000CC"/>
                </a:solidFill>
                <a:latin typeface="Arial Rounded MT Bold" panose="020F0704030504030204" pitchFamily="34" charset="0"/>
              </a:rPr>
              <a:t> </a:t>
            </a:r>
            <a:r>
              <a:rPr lang="fr-CI" sz="1800" dirty="0" smtClean="0">
                <a:solidFill>
                  <a:srgbClr val="0000CC"/>
                </a:solidFill>
                <a:latin typeface="Arial Rounded MT Bold" panose="020F0704030504030204" pitchFamily="34" charset="0"/>
              </a:rPr>
              <a:t>- Plaidoyer auprès des autres acteurs privés du pays, en relation avec les acteur privé de la santé pour susciter leur contribution au financement de la santé.</a:t>
            </a:r>
          </a:p>
          <a:p>
            <a:pPr marL="0" lvl="1" algn="just">
              <a:lnSpc>
                <a:spcPct val="170000"/>
              </a:lnSpc>
            </a:pPr>
            <a:r>
              <a:rPr lang="fr-CI" sz="1800" dirty="0" smtClean="0">
                <a:solidFill>
                  <a:srgbClr val="0000CC"/>
                </a:solidFill>
                <a:latin typeface="Arial Rounded MT Bold" panose="020F0704030504030204" pitchFamily="34" charset="0"/>
              </a:rPr>
              <a:t>- La PSPS envisage également la mise en place de fonds de garanties avec les institutions financières de la place pour accompagner l’installation de jeunes prestataires de soins à travers le pays.</a:t>
            </a:r>
            <a:endParaRPr lang="fr-FR" sz="1800" dirty="0">
              <a:solidFill>
                <a:srgbClr val="0000CC"/>
              </a:solidFill>
              <a:latin typeface="Arial Rounded MT Bold" panose="020F0704030504030204" pitchFamily="34" charset="0"/>
            </a:endParaRPr>
          </a:p>
          <a:p>
            <a:pPr algn="l">
              <a:lnSpc>
                <a:spcPct val="170000"/>
              </a:lnSpc>
            </a:pPr>
            <a:endParaRPr lang="fr-FR" sz="3200" i="1" dirty="0">
              <a:solidFill>
                <a:srgbClr val="002060"/>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CI" sz="2600" b="1" dirty="0" smtClean="0">
              <a:solidFill>
                <a:srgbClr val="0000CC"/>
              </a:solidFill>
              <a:latin typeface="Arial Rounded MT Bold" panose="020F0704030504030204" pitchFamily="34" charset="0"/>
            </a:endParaRPr>
          </a:p>
          <a:p>
            <a:pPr algn="just">
              <a:lnSpc>
                <a:spcPct val="170000"/>
              </a:lnSpc>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FR" sz="2800" b="1" cap="small" dirty="0">
                <a:solidFill>
                  <a:srgbClr val="0000CC"/>
                </a:solidFill>
                <a:latin typeface="Arial Rounded MT Bold" panose="020F0704030504030204" pitchFamily="34" charset="0"/>
              </a:rPr>
              <a:t>Opportunités de partenariats publics privés pour l’augmentation du financement de la santé</a:t>
            </a:r>
            <a:endParaRPr lang="fr-FR" sz="2800" cap="small"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200194534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2228850"/>
            <a:ext cx="10044016" cy="4352925"/>
          </a:xfrm>
          <a:solidFill>
            <a:schemeClr val="accent2">
              <a:lumMod val="20000"/>
              <a:lumOff val="80000"/>
            </a:schemeClr>
          </a:solidFill>
        </p:spPr>
        <p:txBody>
          <a:bodyPr>
            <a:normAutofit fontScale="85000" lnSpcReduction="20000"/>
          </a:bodyPr>
          <a:lstStyle/>
          <a:p>
            <a:pPr marL="342900" lvl="0" indent="-342900" algn="just">
              <a:lnSpc>
                <a:spcPct val="120000"/>
              </a:lnSpc>
              <a:spcBef>
                <a:spcPts val="600"/>
              </a:spcBef>
              <a:buFont typeface="Wingdings" panose="05000000000000000000" pitchFamily="2" charset="2"/>
              <a:buChar char="§"/>
            </a:pPr>
            <a:r>
              <a:rPr lang="fr-CI" sz="2400" dirty="0">
                <a:solidFill>
                  <a:srgbClr val="2F0CDE"/>
                </a:solidFill>
                <a:latin typeface="Arial Rounded MT Bold" panose="020F0704030504030204" pitchFamily="34" charset="0"/>
                <a:cs typeface="Arial" panose="020B0604020202020204" pitchFamily="34" charset="0"/>
              </a:rPr>
              <a:t>La santé n’a pas de prix, mais elle a un coût que quelqu’un doit supporter. </a:t>
            </a:r>
            <a:endParaRPr lang="fr-FR" sz="2400" dirty="0">
              <a:solidFill>
                <a:srgbClr val="2F0CDE"/>
              </a:solidFill>
              <a:latin typeface="Arial Rounded MT Bold" panose="020F0704030504030204" pitchFamily="34" charset="0"/>
              <a:cs typeface="Arial" panose="020B0604020202020204" pitchFamily="34" charset="0"/>
            </a:endParaRPr>
          </a:p>
          <a:p>
            <a:pPr marL="342900" lvl="0" indent="-342900" algn="just">
              <a:lnSpc>
                <a:spcPct val="120000"/>
              </a:lnSpc>
              <a:spcBef>
                <a:spcPts val="600"/>
              </a:spcBef>
              <a:buFont typeface="Wingdings" panose="05000000000000000000" pitchFamily="2" charset="2"/>
              <a:buChar char="§"/>
            </a:pPr>
            <a:r>
              <a:rPr lang="fr-FR" sz="2400" dirty="0">
                <a:solidFill>
                  <a:srgbClr val="2F0CDE"/>
                </a:solidFill>
                <a:latin typeface="Arial Rounded MT Bold" panose="020F0704030504030204" pitchFamily="34" charset="0"/>
                <a:cs typeface="Arial" panose="020B0604020202020204" pitchFamily="34" charset="0"/>
              </a:rPr>
              <a:t>Les investissements en matière de santé ne peuvent plus être assurés par le seul Etat et l’Offre de soins de santé du public ne suffit pas à couvrir les </a:t>
            </a:r>
            <a:r>
              <a:rPr lang="fr-FR" sz="2400" dirty="0" smtClean="0">
                <a:solidFill>
                  <a:srgbClr val="2F0CDE"/>
                </a:solidFill>
                <a:latin typeface="Arial Rounded MT Bold" panose="020F0704030504030204" pitchFamily="34" charset="0"/>
                <a:cs typeface="Arial" panose="020B0604020202020204" pitchFamily="34" charset="0"/>
              </a:rPr>
              <a:t>besoins, de plus en plus importants.</a:t>
            </a:r>
            <a:endParaRPr lang="fr-FR" sz="2400" dirty="0">
              <a:solidFill>
                <a:srgbClr val="2F0CDE"/>
              </a:solidFill>
              <a:latin typeface="Arial Rounded MT Bold" panose="020F0704030504030204" pitchFamily="34" charset="0"/>
              <a:cs typeface="Arial" panose="020B0604020202020204" pitchFamily="34" charset="0"/>
            </a:endParaRPr>
          </a:p>
          <a:p>
            <a:pPr marL="342900" lvl="0" indent="-342900" algn="just">
              <a:lnSpc>
                <a:spcPct val="120000"/>
              </a:lnSpc>
              <a:spcBef>
                <a:spcPts val="600"/>
              </a:spcBef>
              <a:buFont typeface="Wingdings" panose="05000000000000000000" pitchFamily="2" charset="2"/>
              <a:buChar char="§"/>
            </a:pPr>
            <a:r>
              <a:rPr lang="fr-FR" sz="2400" dirty="0">
                <a:solidFill>
                  <a:srgbClr val="2F0CDE"/>
                </a:solidFill>
                <a:latin typeface="Arial Rounded MT Bold" panose="020F0704030504030204" pitchFamily="34" charset="0"/>
                <a:cs typeface="Arial" panose="020B0604020202020204" pitchFamily="34" charset="0"/>
              </a:rPr>
              <a:t>Le secteur privé joue déjà un rôle important dans la prestation des services sanitaires et la fourniture des produits de santé, </a:t>
            </a:r>
          </a:p>
          <a:p>
            <a:pPr marL="342900" lvl="0" indent="-342900" algn="just">
              <a:lnSpc>
                <a:spcPct val="120000"/>
              </a:lnSpc>
              <a:spcBef>
                <a:spcPts val="600"/>
              </a:spcBef>
              <a:buFont typeface="Wingdings" panose="05000000000000000000" pitchFamily="2" charset="2"/>
              <a:buChar char="§"/>
            </a:pPr>
            <a:r>
              <a:rPr lang="fr-CI" sz="2400" dirty="0">
                <a:solidFill>
                  <a:srgbClr val="2F0CDE"/>
                </a:solidFill>
                <a:latin typeface="Arial Rounded MT Bold" panose="020F0704030504030204" pitchFamily="34" charset="0"/>
                <a:cs typeface="Arial" panose="020B0604020202020204" pitchFamily="34" charset="0"/>
              </a:rPr>
              <a:t>Les populations manifestent une certaine confiance dans le secteur privé qui est jugé plus accessible</a:t>
            </a:r>
          </a:p>
          <a:p>
            <a:pPr marL="342900" lvl="0" indent="-342900" algn="just">
              <a:lnSpc>
                <a:spcPct val="120000"/>
              </a:lnSpc>
              <a:spcBef>
                <a:spcPts val="600"/>
              </a:spcBef>
              <a:buFont typeface="Wingdings" panose="05000000000000000000" pitchFamily="2" charset="2"/>
              <a:buChar char="§"/>
            </a:pPr>
            <a:r>
              <a:rPr lang="fr-CI" sz="2400" dirty="0">
                <a:solidFill>
                  <a:srgbClr val="2F0CDE"/>
                </a:solidFill>
                <a:latin typeface="Arial Rounded MT Bold" panose="020F0704030504030204" pitchFamily="34" charset="0"/>
                <a:cs typeface="Arial" panose="020B0604020202020204" pitchFamily="34" charset="0"/>
              </a:rPr>
              <a:t>Secteur Privé de la santé au Togo s’organise à travers PSPS Togo</a:t>
            </a:r>
          </a:p>
          <a:p>
            <a:pPr marL="342900" lvl="0" indent="-342900" algn="just">
              <a:lnSpc>
                <a:spcPct val="120000"/>
              </a:lnSpc>
              <a:spcBef>
                <a:spcPts val="600"/>
              </a:spcBef>
              <a:buFont typeface="Wingdings" panose="05000000000000000000" pitchFamily="2" charset="2"/>
              <a:buChar char="§"/>
            </a:pPr>
            <a:r>
              <a:rPr lang="fr-CI" sz="2400" dirty="0">
                <a:solidFill>
                  <a:srgbClr val="2F0CDE"/>
                </a:solidFill>
                <a:latin typeface="Arial Rounded MT Bold" panose="020F0704030504030204" pitchFamily="34" charset="0"/>
                <a:cs typeface="Arial" panose="020B0604020202020204" pitchFamily="34" charset="0"/>
              </a:rPr>
              <a:t>La collaboration entre les acteurs publiques et privés à travers un </a:t>
            </a:r>
            <a:r>
              <a:rPr lang="fr-CI" sz="2400" dirty="0" smtClean="0">
                <a:solidFill>
                  <a:srgbClr val="2F0CDE"/>
                </a:solidFill>
                <a:latin typeface="Arial Rounded MT Bold" panose="020F0704030504030204" pitchFamily="34" charset="0"/>
                <a:cs typeface="Arial" panose="020B0604020202020204" pitchFamily="34" charset="0"/>
              </a:rPr>
              <a:t>cadre règlementaire renforcé permettra d’accroitre les résultats vers les </a:t>
            </a:r>
            <a:r>
              <a:rPr lang="fr-CI" sz="2400" dirty="0">
                <a:solidFill>
                  <a:srgbClr val="2F0CDE"/>
                </a:solidFill>
                <a:latin typeface="Arial Rounded MT Bold" panose="020F0704030504030204" pitchFamily="34" charset="0"/>
                <a:cs typeface="Arial" panose="020B0604020202020204" pitchFamily="34" charset="0"/>
              </a:rPr>
              <a:t>objectifs nationaux de santé.</a:t>
            </a:r>
            <a:endParaRPr lang="fr-FR" sz="2400" dirty="0">
              <a:solidFill>
                <a:srgbClr val="2F0CDE"/>
              </a:solidFill>
              <a:latin typeface="Arial Rounded MT Bold" panose="020F0704030504030204" pitchFamily="34" charset="0"/>
              <a:cs typeface="Arial" panose="020B0604020202020204" pitchFamily="34" charset="0"/>
            </a:endParaRPr>
          </a:p>
          <a:p>
            <a:pPr algn="just">
              <a:lnSpc>
                <a:spcPct val="120000"/>
              </a:lnSpc>
              <a:spcBef>
                <a:spcPts val="600"/>
              </a:spcBef>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1238250"/>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CI" sz="4400" b="1" dirty="0">
                <a:solidFill>
                  <a:srgbClr val="2F0CDE"/>
                </a:solidFill>
                <a:latin typeface="Arial Rounded MT Bold" panose="020F0704030504030204" pitchFamily="34" charset="0"/>
              </a:rPr>
              <a:t>INTRODUCTION</a:t>
            </a:r>
            <a:endParaRPr lang="fr-FR" sz="4400"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1238251"/>
          </a:xfrm>
          <a:prstGeom prst="rect">
            <a:avLst/>
          </a:prstGeom>
          <a:noFill/>
          <a:ln w="9525">
            <a:noFill/>
            <a:miter lim="800000"/>
            <a:headEnd/>
            <a:tailEnd/>
          </a:ln>
        </p:spPr>
      </p:pic>
    </p:spTree>
    <p:extLst>
      <p:ext uri="{BB962C8B-B14F-4D97-AF65-F5344CB8AC3E}">
        <p14:creationId xmlns:p14="http://schemas.microsoft.com/office/powerpoint/2010/main" val="303553017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2228850"/>
            <a:ext cx="10044016" cy="4352925"/>
          </a:xfrm>
          <a:solidFill>
            <a:schemeClr val="accent2">
              <a:lumMod val="20000"/>
              <a:lumOff val="80000"/>
            </a:schemeClr>
          </a:solidFill>
        </p:spPr>
        <p:txBody>
          <a:bodyPr>
            <a:normAutofit fontScale="85000" lnSpcReduction="10000"/>
          </a:bodyPr>
          <a:lstStyle/>
          <a:p>
            <a:pPr lvl="0" algn="l" hangingPunct="0">
              <a:lnSpc>
                <a:spcPct val="110000"/>
              </a:lnSpc>
            </a:pPr>
            <a:r>
              <a:rPr lang="fr-FR" sz="2400" dirty="0">
                <a:solidFill>
                  <a:srgbClr val="2F0CDE"/>
                </a:solidFill>
                <a:latin typeface="Arial Rounded MT Bold" panose="020F0704030504030204" pitchFamily="34" charset="0"/>
              </a:rPr>
              <a:t>A la PSPS-Togo, nous avons conscience : </a:t>
            </a:r>
          </a:p>
          <a:p>
            <a:pPr lvl="0" algn="l" hangingPunct="0">
              <a:lnSpc>
                <a:spcPct val="110000"/>
              </a:lnSpc>
            </a:pPr>
            <a:r>
              <a:rPr lang="fr-FR" sz="2400" dirty="0" smtClean="0">
                <a:solidFill>
                  <a:srgbClr val="2F0CDE"/>
                </a:solidFill>
                <a:latin typeface="Arial Rounded MT Bold" panose="020F0704030504030204" pitchFamily="34" charset="0"/>
              </a:rPr>
              <a:t>- de </a:t>
            </a:r>
            <a:r>
              <a:rPr lang="fr-FR" sz="2400" dirty="0">
                <a:solidFill>
                  <a:srgbClr val="2F0CDE"/>
                </a:solidFill>
                <a:latin typeface="Arial Rounded MT Bold" panose="020F0704030504030204" pitchFamily="34" charset="0"/>
              </a:rPr>
              <a:t>l’insuffisance de notre implication dans l’élaboration et la mise en œuvre des politiques de santé;</a:t>
            </a:r>
          </a:p>
          <a:p>
            <a:pPr lvl="0" algn="l" hangingPunct="0">
              <a:lnSpc>
                <a:spcPct val="110000"/>
              </a:lnSpc>
            </a:pPr>
            <a:r>
              <a:rPr lang="fr-FR" sz="2400" dirty="0" smtClean="0">
                <a:solidFill>
                  <a:srgbClr val="2F0CDE"/>
                </a:solidFill>
                <a:latin typeface="Arial Rounded MT Bold" panose="020F0704030504030204" pitchFamily="34" charset="0"/>
              </a:rPr>
              <a:t>- et </a:t>
            </a:r>
            <a:r>
              <a:rPr lang="fr-FR" sz="2400" dirty="0">
                <a:solidFill>
                  <a:srgbClr val="2F0CDE"/>
                </a:solidFill>
                <a:latin typeface="Arial Rounded MT Bold" panose="020F0704030504030204" pitchFamily="34" charset="0"/>
              </a:rPr>
              <a:t>du fait que, le secteur privé est un acteur indispensable d’un système de santé </a:t>
            </a:r>
            <a:r>
              <a:rPr lang="fr-FR" sz="2400" dirty="0" smtClean="0">
                <a:solidFill>
                  <a:srgbClr val="2F0CDE"/>
                </a:solidFill>
                <a:latin typeface="Arial Rounded MT Bold" panose="020F0704030504030204" pitchFamily="34" charset="0"/>
              </a:rPr>
              <a:t>performant</a:t>
            </a:r>
            <a:endParaRPr lang="fr-FR" sz="2400" dirty="0">
              <a:solidFill>
                <a:srgbClr val="2F0CDE"/>
              </a:solidFill>
              <a:latin typeface="Arial Rounded MT Bold" panose="020F0704030504030204" pitchFamily="34" charset="0"/>
            </a:endParaRPr>
          </a:p>
          <a:p>
            <a:pPr algn="just">
              <a:buFont typeface="Wingdings" panose="05000000000000000000" pitchFamily="2" charset="2"/>
              <a:buChar char="Ø"/>
            </a:pPr>
            <a:r>
              <a:rPr lang="fr-FR" sz="2400" dirty="0" smtClean="0">
                <a:solidFill>
                  <a:srgbClr val="2F0CDE"/>
                </a:solidFill>
                <a:latin typeface="Arial Rounded MT Bold" panose="020F0704030504030204" pitchFamily="34" charset="0"/>
              </a:rPr>
              <a:t>Nous </a:t>
            </a:r>
            <a:r>
              <a:rPr lang="fr-FR" sz="2400" dirty="0">
                <a:solidFill>
                  <a:srgbClr val="2F0CDE"/>
                </a:solidFill>
                <a:latin typeface="Arial Rounded MT Bold" panose="020F0704030504030204" pitchFamily="34" charset="0"/>
              </a:rPr>
              <a:t>réaffirmons la disponibilité de la PSPS-TOGO à continuer d’explorer toutes les pistes d’amélioration pouvant permettre de mieux assurer les missions au service de la santé et de son financement;</a:t>
            </a:r>
          </a:p>
          <a:p>
            <a:pPr algn="just">
              <a:buFont typeface="Wingdings" panose="05000000000000000000" pitchFamily="2" charset="2"/>
              <a:buChar char="Ø"/>
            </a:pPr>
            <a:r>
              <a:rPr lang="fr-FR" sz="2400" dirty="0">
                <a:solidFill>
                  <a:srgbClr val="2F0CDE"/>
                </a:solidFill>
                <a:latin typeface="Arial Rounded MT Bold" panose="020F0704030504030204" pitchFamily="34" charset="0"/>
              </a:rPr>
              <a:t>Nous sommes convaincus que l’accord cadre en discussion entre la PSPS Togo et le Ministère de la santé et de la protection sociale sera rapidement signé et permettra de promouvoir un dialogue entre le secteur public et le secteur privé pour permettre de ressortir les domaines de collaboration alignés aux priorités nationales en matière de </a:t>
            </a:r>
            <a:r>
              <a:rPr lang="fr-FR" sz="2400" dirty="0" smtClean="0">
                <a:solidFill>
                  <a:srgbClr val="2F0CDE"/>
                </a:solidFill>
                <a:latin typeface="Arial Rounded MT Bold" panose="020F0704030504030204" pitchFamily="34" charset="0"/>
              </a:rPr>
              <a:t>santé suivant le PNDS.</a:t>
            </a:r>
            <a:endParaRPr lang="fr-FR" sz="2400" dirty="0">
              <a:solidFill>
                <a:srgbClr val="2F0CDE"/>
              </a:solidFill>
              <a:latin typeface="Arial Rounded MT Bold" panose="020F0704030504030204" pitchFamily="34" charset="0"/>
            </a:endParaRPr>
          </a:p>
          <a:p>
            <a:pPr algn="just">
              <a:lnSpc>
                <a:spcPct val="120000"/>
              </a:lnSpc>
              <a:spcBef>
                <a:spcPts val="600"/>
              </a:spcBef>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49" y="800102"/>
            <a:ext cx="8442082" cy="1238250"/>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CI" sz="4400" b="1" dirty="0" smtClean="0">
                <a:solidFill>
                  <a:srgbClr val="2F0CDE"/>
                </a:solidFill>
                <a:latin typeface="Arial Rounded MT Bold" panose="020F0704030504030204" pitchFamily="34" charset="0"/>
              </a:rPr>
              <a:t>CONCLUSION</a:t>
            </a:r>
            <a:endParaRPr lang="fr-FR" sz="4400"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1238251"/>
          </a:xfrm>
          <a:prstGeom prst="rect">
            <a:avLst/>
          </a:prstGeom>
          <a:noFill/>
          <a:ln w="9525">
            <a:noFill/>
            <a:miter lim="800000"/>
            <a:headEnd/>
            <a:tailEnd/>
          </a:ln>
        </p:spPr>
      </p:pic>
    </p:spTree>
    <p:extLst>
      <p:ext uri="{BB962C8B-B14F-4D97-AF65-F5344CB8AC3E}">
        <p14:creationId xmlns:p14="http://schemas.microsoft.com/office/powerpoint/2010/main" val="1265113429"/>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endParaRPr lang="fr-FR" sz="4000" dirty="0">
              <a:solidFill>
                <a:srgbClr val="2F0CDE"/>
              </a:solidFill>
            </a:endParaRPr>
          </a:p>
        </p:txBody>
      </p:sp>
      <p:sp>
        <p:nvSpPr>
          <p:cNvPr id="3" name="Espace réservé du contenu 2"/>
          <p:cNvSpPr>
            <a:spLocks noGrp="1"/>
          </p:cNvSpPr>
          <p:nvPr>
            <p:ph idx="1"/>
          </p:nvPr>
        </p:nvSpPr>
        <p:spPr/>
        <p:txBody>
          <a:bodyPr>
            <a:normAutofit/>
          </a:bodyPr>
          <a:lstStyle/>
          <a:p>
            <a:r>
              <a:rPr lang="fr-CI" sz="4800" dirty="0" smtClean="0">
                <a:solidFill>
                  <a:srgbClr val="2F0CDE"/>
                </a:solidFill>
                <a:latin typeface="Algerian" panose="04020705040A02060702" pitchFamily="82" charset="0"/>
              </a:rPr>
              <a:t>JE VOUS REMERCIE</a:t>
            </a:r>
            <a:endParaRPr lang="fr-FR" sz="4800" dirty="0">
              <a:solidFill>
                <a:srgbClr val="2F0CDE"/>
              </a:solidFill>
              <a:latin typeface="Algerian" panose="04020705040A02060702" pitchFamily="82" charset="0"/>
            </a:endParaRPr>
          </a:p>
        </p:txBody>
      </p:sp>
    </p:spTree>
    <p:extLst>
      <p:ext uri="{BB962C8B-B14F-4D97-AF65-F5344CB8AC3E}">
        <p14:creationId xmlns:p14="http://schemas.microsoft.com/office/powerpoint/2010/main" val="241200383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10"/>
            <a:ext cx="10044016" cy="4874150"/>
          </a:xfrm>
          <a:solidFill>
            <a:schemeClr val="accent2">
              <a:lumMod val="20000"/>
              <a:lumOff val="80000"/>
            </a:schemeClr>
          </a:solidFill>
        </p:spPr>
        <p:txBody>
          <a:bodyPr>
            <a:normAutofit fontScale="70000" lnSpcReduction="20000"/>
          </a:bodyPr>
          <a:lstStyle/>
          <a:p>
            <a:pPr>
              <a:lnSpc>
                <a:spcPct val="170000"/>
              </a:lnSpc>
            </a:pPr>
            <a:r>
              <a:rPr lang="fr-FR" sz="2600" b="1" dirty="0">
                <a:solidFill>
                  <a:srgbClr val="0000CC"/>
                </a:solidFill>
                <a:latin typeface="Arial Rounded MT Bold" panose="020F0704030504030204" pitchFamily="34" charset="0"/>
              </a:rPr>
              <a:t>Définition générique : </a:t>
            </a:r>
          </a:p>
          <a:p>
            <a:pPr>
              <a:lnSpc>
                <a:spcPct val="170000"/>
              </a:lnSpc>
            </a:pPr>
            <a:r>
              <a:rPr lang="fr-FR" sz="2600" dirty="0">
                <a:solidFill>
                  <a:srgbClr val="0000CC"/>
                </a:solidFill>
                <a:latin typeface="Arial Rounded MT Bold" panose="020F0704030504030204" pitchFamily="34" charset="0"/>
              </a:rPr>
              <a:t>Un contrat par lequel l'Etat ou un établissement public confie à un tiers, pour une période déterminée, une mission globale ayant pour objet la construction ou la transformation, l'entretien, la maintenance, l'exploitation ou la gestion d'ouvrages, d'équipements ou de biens immatériels nécessaires au </a:t>
            </a:r>
            <a:r>
              <a:rPr lang="fr-FR" sz="4000" dirty="0">
                <a:solidFill>
                  <a:srgbClr val="0000CC"/>
                </a:solidFill>
                <a:latin typeface="Arial Rounded MT Bold" panose="020F0704030504030204" pitchFamily="34" charset="0"/>
              </a:rPr>
              <a:t>service public</a:t>
            </a:r>
            <a:r>
              <a:rPr lang="fr-FR" sz="2600" dirty="0">
                <a:solidFill>
                  <a:srgbClr val="0000CC"/>
                </a:solidFill>
                <a:latin typeface="Arial Rounded MT Bold" panose="020F0704030504030204" pitchFamily="34" charset="0"/>
              </a:rPr>
              <a:t>. </a:t>
            </a:r>
            <a:r>
              <a:rPr lang="fr-FR" sz="2600" i="1" dirty="0">
                <a:solidFill>
                  <a:srgbClr val="0000CC"/>
                </a:solidFill>
                <a:latin typeface="Arial Rounded MT Bold" panose="020F0704030504030204" pitchFamily="34" charset="0"/>
              </a:rPr>
              <a:t>(Source: Marchés publics.fr)</a:t>
            </a:r>
          </a:p>
          <a:p>
            <a:pPr>
              <a:lnSpc>
                <a:spcPct val="170000"/>
              </a:lnSpc>
            </a:pPr>
            <a:r>
              <a:rPr lang="fr-FR" sz="2600" b="1" dirty="0">
                <a:solidFill>
                  <a:srgbClr val="0000CC"/>
                </a:solidFill>
                <a:latin typeface="Arial Rounded MT Bold" panose="020F0704030504030204" pitchFamily="34" charset="0"/>
              </a:rPr>
              <a:t>Définition contextuelle:</a:t>
            </a:r>
          </a:p>
          <a:p>
            <a:pPr>
              <a:lnSpc>
                <a:spcPct val="170000"/>
              </a:lnSpc>
            </a:pPr>
            <a:r>
              <a:rPr lang="fr-FR" sz="2600" dirty="0">
                <a:solidFill>
                  <a:srgbClr val="0000CC"/>
                </a:solidFill>
                <a:latin typeface="Arial Rounded MT Bold" panose="020F0704030504030204" pitchFamily="34" charset="0"/>
              </a:rPr>
              <a:t>Le PPP dans notre contexte peut être défini comme une collaboration délibérée et systématique entre les acteurs publics et privés du secteur de la santé, fondée sur les priorités nationales et ne se limitant pas à des interventions ou à des programmes ponctuels </a:t>
            </a:r>
            <a:r>
              <a:rPr lang="fr-FR" sz="2600" i="1" dirty="0">
                <a:solidFill>
                  <a:srgbClr val="0000CC"/>
                </a:solidFill>
                <a:latin typeface="Arial Rounded MT Bold" panose="020F0704030504030204" pitchFamily="34" charset="0"/>
              </a:rPr>
              <a:t>(Source: Partenariat pour la santé : Publication BIRD/BM : Edition 2011)</a:t>
            </a:r>
          </a:p>
          <a:p>
            <a:pPr algn="just">
              <a:lnSpc>
                <a:spcPct val="120000"/>
              </a:lnSpc>
              <a:spcBef>
                <a:spcPts val="600"/>
              </a:spcBef>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CI" sz="3200" b="1" dirty="0" smtClean="0">
                <a:solidFill>
                  <a:srgbClr val="2F0CDE"/>
                </a:solidFill>
                <a:latin typeface="Arial Rounded MT Bold" panose="020F0704030504030204" pitchFamily="34" charset="0"/>
              </a:rPr>
              <a:t>PPP : de quoi parle-t-on ?</a:t>
            </a:r>
            <a:endParaRPr lang="fr-FR" sz="3200"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218384593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10"/>
            <a:ext cx="10044016" cy="4874150"/>
          </a:xfrm>
          <a:solidFill>
            <a:schemeClr val="accent2">
              <a:lumMod val="20000"/>
              <a:lumOff val="80000"/>
            </a:schemeClr>
          </a:solidFill>
        </p:spPr>
        <p:txBody>
          <a:bodyPr>
            <a:normAutofit fontScale="47500" lnSpcReduction="20000"/>
          </a:bodyPr>
          <a:lstStyle/>
          <a:p>
            <a:pPr marL="36000" algn="just">
              <a:lnSpc>
                <a:spcPct val="120000"/>
              </a:lnSpc>
              <a:spcBef>
                <a:spcPts val="600"/>
              </a:spcBef>
              <a:buFont typeface="Wingdings" panose="05000000000000000000" pitchFamily="2" charset="2"/>
              <a:buChar char="Ø"/>
            </a:pPr>
            <a:r>
              <a:rPr lang="fr-FR" sz="5000" b="1" dirty="0">
                <a:latin typeface="Arial Rounded MT Bold" panose="020F0704030504030204" pitchFamily="34" charset="0"/>
              </a:rPr>
              <a:t>Les acteurs du secteur privé sont</a:t>
            </a:r>
            <a:r>
              <a:rPr lang="fr-FR" sz="5000" dirty="0">
                <a:latin typeface="Arial Rounded MT Bold" panose="020F0704030504030204" pitchFamily="34" charset="0"/>
              </a:rPr>
              <a:t>:</a:t>
            </a:r>
          </a:p>
          <a:p>
            <a:pPr lvl="1" algn="just">
              <a:lnSpc>
                <a:spcPct val="120000"/>
              </a:lnSpc>
              <a:spcBef>
                <a:spcPts val="600"/>
              </a:spcBef>
            </a:pPr>
            <a:r>
              <a:rPr lang="fr-FR" sz="4600" dirty="0">
                <a:solidFill>
                  <a:srgbClr val="0000CC"/>
                </a:solidFill>
                <a:latin typeface="Arial Rounded MT Bold" panose="020F0704030504030204" pitchFamily="34" charset="0"/>
              </a:rPr>
              <a:t>-</a:t>
            </a:r>
            <a:r>
              <a:rPr lang="fr-FR" sz="4600" dirty="0" smtClean="0">
                <a:solidFill>
                  <a:srgbClr val="0000CC"/>
                </a:solidFill>
                <a:latin typeface="Arial Rounded MT Bold" panose="020F0704030504030204" pitchFamily="34" charset="0"/>
              </a:rPr>
              <a:t> Le </a:t>
            </a:r>
            <a:r>
              <a:rPr lang="fr-FR" sz="4600" dirty="0">
                <a:solidFill>
                  <a:srgbClr val="0000CC"/>
                </a:solidFill>
                <a:latin typeface="Arial Rounded MT Bold" panose="020F0704030504030204" pitchFamily="34" charset="0"/>
              </a:rPr>
              <a:t>secteur privé de santé (libéral et confessionnel) : PSPS-TOGO ;</a:t>
            </a:r>
          </a:p>
          <a:p>
            <a:pPr lvl="1" algn="just">
              <a:lnSpc>
                <a:spcPct val="120000"/>
              </a:lnSpc>
              <a:spcBef>
                <a:spcPts val="600"/>
              </a:spcBef>
            </a:pPr>
            <a:r>
              <a:rPr lang="fr-FR" sz="4600" dirty="0">
                <a:solidFill>
                  <a:srgbClr val="0000CC"/>
                </a:solidFill>
                <a:latin typeface="Arial Rounded MT Bold" panose="020F0704030504030204" pitchFamily="34" charset="0"/>
              </a:rPr>
              <a:t>-</a:t>
            </a:r>
            <a:r>
              <a:rPr lang="fr-FR" sz="4600" dirty="0" smtClean="0">
                <a:solidFill>
                  <a:srgbClr val="0000CC"/>
                </a:solidFill>
                <a:latin typeface="Arial Rounded MT Bold" panose="020F0704030504030204" pitchFamily="34" charset="0"/>
              </a:rPr>
              <a:t> Les </a:t>
            </a:r>
            <a:r>
              <a:rPr lang="fr-FR" sz="4600" dirty="0">
                <a:solidFill>
                  <a:srgbClr val="0000CC"/>
                </a:solidFill>
                <a:latin typeface="Arial Rounded MT Bold" panose="020F0704030504030204" pitchFamily="34" charset="0"/>
              </a:rPr>
              <a:t>compagnies d’assurance maladie et les mutuelles de santé ;</a:t>
            </a:r>
          </a:p>
          <a:p>
            <a:pPr lvl="1" algn="just">
              <a:lnSpc>
                <a:spcPct val="120000"/>
              </a:lnSpc>
              <a:spcBef>
                <a:spcPts val="600"/>
              </a:spcBef>
            </a:pPr>
            <a:r>
              <a:rPr lang="fr-FR" sz="4600" dirty="0">
                <a:solidFill>
                  <a:srgbClr val="0000CC"/>
                </a:solidFill>
                <a:latin typeface="Arial Rounded MT Bold" panose="020F0704030504030204" pitchFamily="34" charset="0"/>
              </a:rPr>
              <a:t>-</a:t>
            </a:r>
            <a:r>
              <a:rPr lang="fr-FR" sz="4600" dirty="0" smtClean="0">
                <a:solidFill>
                  <a:srgbClr val="0000CC"/>
                </a:solidFill>
                <a:latin typeface="Arial Rounded MT Bold" panose="020F0704030504030204" pitchFamily="34" charset="0"/>
              </a:rPr>
              <a:t> Le </a:t>
            </a:r>
            <a:r>
              <a:rPr lang="fr-FR" sz="4600" dirty="0">
                <a:solidFill>
                  <a:srgbClr val="0000CC"/>
                </a:solidFill>
                <a:latin typeface="Arial Rounded MT Bold" panose="020F0704030504030204" pitchFamily="34" charset="0"/>
              </a:rPr>
              <a:t>patronat (conseil national du patronat) ;</a:t>
            </a:r>
          </a:p>
          <a:p>
            <a:pPr lvl="1" algn="just">
              <a:lnSpc>
                <a:spcPct val="120000"/>
              </a:lnSpc>
              <a:spcBef>
                <a:spcPts val="600"/>
              </a:spcBef>
            </a:pPr>
            <a:r>
              <a:rPr lang="fr-FR" sz="4600" dirty="0" smtClean="0">
                <a:solidFill>
                  <a:srgbClr val="0000CC"/>
                </a:solidFill>
                <a:latin typeface="Arial Rounded MT Bold" panose="020F0704030504030204" pitchFamily="34" charset="0"/>
              </a:rPr>
              <a:t>- La </a:t>
            </a:r>
            <a:r>
              <a:rPr lang="fr-FR" sz="4600" dirty="0">
                <a:solidFill>
                  <a:srgbClr val="0000CC"/>
                </a:solidFill>
                <a:latin typeface="Arial Rounded MT Bold" panose="020F0704030504030204" pitchFamily="34" charset="0"/>
              </a:rPr>
              <a:t>chambre de commerce et d’industrie du Togo (CCIT) ;</a:t>
            </a:r>
          </a:p>
          <a:p>
            <a:pPr lvl="1" algn="just">
              <a:lnSpc>
                <a:spcPct val="120000"/>
              </a:lnSpc>
              <a:spcBef>
                <a:spcPts val="600"/>
              </a:spcBef>
            </a:pPr>
            <a:r>
              <a:rPr lang="fr-FR" sz="4600" dirty="0" smtClean="0">
                <a:solidFill>
                  <a:srgbClr val="0000CC"/>
                </a:solidFill>
                <a:latin typeface="Arial Rounded MT Bold" panose="020F0704030504030204" pitchFamily="34" charset="0"/>
              </a:rPr>
              <a:t>- L’association </a:t>
            </a:r>
            <a:r>
              <a:rPr lang="fr-FR" sz="4600" dirty="0">
                <a:solidFill>
                  <a:srgbClr val="0000CC"/>
                </a:solidFill>
                <a:latin typeface="Arial Rounded MT Bold" panose="020F0704030504030204" pitchFamily="34" charset="0"/>
              </a:rPr>
              <a:t>des grandes entreprises du Togo (AGET) </a:t>
            </a:r>
            <a:r>
              <a:rPr lang="fr-FR" sz="4600" dirty="0" smtClean="0">
                <a:solidFill>
                  <a:srgbClr val="0000CC"/>
                </a:solidFill>
                <a:latin typeface="Arial Rounded MT Bold" panose="020F0704030504030204" pitchFamily="34" charset="0"/>
              </a:rPr>
              <a:t>;</a:t>
            </a:r>
            <a:endParaRPr lang="fr-FR" sz="4600" dirty="0">
              <a:solidFill>
                <a:srgbClr val="0000CC"/>
              </a:solidFill>
              <a:latin typeface="Arial Rounded MT Bold" panose="020F0704030504030204" pitchFamily="34" charset="0"/>
            </a:endParaRPr>
          </a:p>
          <a:p>
            <a:pPr marL="1143000" lvl="1" indent="-685800" algn="just">
              <a:lnSpc>
                <a:spcPct val="120000"/>
              </a:lnSpc>
              <a:spcBef>
                <a:spcPts val="600"/>
              </a:spcBef>
              <a:buFontTx/>
              <a:buChar char="-"/>
            </a:pPr>
            <a:r>
              <a:rPr lang="fr-FR" sz="4600" dirty="0" smtClean="0">
                <a:solidFill>
                  <a:srgbClr val="0000CC"/>
                </a:solidFill>
                <a:latin typeface="Arial Rounded MT Bold" panose="020F0704030504030204" pitchFamily="34" charset="0"/>
              </a:rPr>
              <a:t>Les </a:t>
            </a:r>
            <a:r>
              <a:rPr lang="fr-FR" sz="4600" dirty="0">
                <a:solidFill>
                  <a:srgbClr val="0000CC"/>
                </a:solidFill>
                <a:latin typeface="Arial Rounded MT Bold" panose="020F0704030504030204" pitchFamily="34" charset="0"/>
              </a:rPr>
              <a:t>clubs services, les organisations de la diaspora (togolais de l’extérieur) et les </a:t>
            </a:r>
            <a:r>
              <a:rPr lang="fr-FR" sz="4600" dirty="0" err="1">
                <a:solidFill>
                  <a:srgbClr val="0000CC"/>
                </a:solidFill>
                <a:latin typeface="Arial Rounded MT Bold" panose="020F0704030504030204" pitchFamily="34" charset="0"/>
              </a:rPr>
              <a:t>ONGs</a:t>
            </a:r>
            <a:r>
              <a:rPr lang="fr-FR" sz="4600" dirty="0">
                <a:solidFill>
                  <a:srgbClr val="0000CC"/>
                </a:solidFill>
                <a:latin typeface="Arial Rounded MT Bold" panose="020F0704030504030204" pitchFamily="34" charset="0"/>
              </a:rPr>
              <a:t> nationales et </a:t>
            </a:r>
            <a:r>
              <a:rPr lang="fr-FR" sz="4600" dirty="0" smtClean="0">
                <a:solidFill>
                  <a:srgbClr val="0000CC"/>
                </a:solidFill>
                <a:latin typeface="Arial Rounded MT Bold" panose="020F0704030504030204" pitchFamily="34" charset="0"/>
              </a:rPr>
              <a:t>internationales</a:t>
            </a:r>
          </a:p>
          <a:p>
            <a:pPr lvl="1" algn="just">
              <a:lnSpc>
                <a:spcPct val="120000"/>
              </a:lnSpc>
              <a:spcBef>
                <a:spcPts val="600"/>
              </a:spcBef>
            </a:pPr>
            <a:r>
              <a:rPr lang="fr-FR" sz="4600" dirty="0" smtClean="0">
                <a:solidFill>
                  <a:srgbClr val="0000CC"/>
                </a:solidFill>
                <a:latin typeface="Arial Rounded MT Bold" panose="020F0704030504030204" pitchFamily="34" charset="0"/>
                <a:sym typeface="Wingdings" panose="05000000000000000000" pitchFamily="2" charset="2"/>
              </a:rPr>
              <a:t> </a:t>
            </a:r>
            <a:r>
              <a:rPr lang="fr-FR" sz="4600" dirty="0" smtClean="0">
                <a:solidFill>
                  <a:srgbClr val="0000CC"/>
                </a:solidFill>
                <a:latin typeface="Arial Rounded MT Bold" panose="020F0704030504030204" pitchFamily="34" charset="0"/>
              </a:rPr>
              <a:t>La PSPS –TOGO est l’interlocuteur </a:t>
            </a:r>
            <a:r>
              <a:rPr lang="fr-FR" sz="4600" dirty="0" smtClean="0">
                <a:solidFill>
                  <a:srgbClr val="0000CC"/>
                </a:solidFill>
                <a:latin typeface="Arial Rounded MT Bold" panose="020F0704030504030204" pitchFamily="34" charset="0"/>
              </a:rPr>
              <a:t>privilégié </a:t>
            </a:r>
            <a:r>
              <a:rPr lang="fr-FR" sz="4600" dirty="0" smtClean="0">
                <a:solidFill>
                  <a:srgbClr val="0000CC"/>
                </a:solidFill>
                <a:latin typeface="Arial Rounded MT Bold" panose="020F0704030504030204" pitchFamily="34" charset="0"/>
              </a:rPr>
              <a:t>des pouvoirs public dans le domaine de la santé</a:t>
            </a:r>
            <a:endParaRPr lang="fr-CI" sz="2600" i="1" dirty="0">
              <a:solidFill>
                <a:srgbClr val="0000CC"/>
              </a:solidFill>
              <a:latin typeface="Arial Rounded MT Bold" panose="020F0704030504030204" pitchFamily="34" charset="0"/>
            </a:endParaRPr>
          </a:p>
          <a:p>
            <a:pPr lvl="1" algn="just">
              <a:lnSpc>
                <a:spcPct val="120000"/>
              </a:lnSpc>
              <a:spcBef>
                <a:spcPts val="600"/>
              </a:spcBef>
            </a:pPr>
            <a:endParaRPr lang="fr-FR" sz="2600" i="1" dirty="0">
              <a:solidFill>
                <a:srgbClr val="0000CC"/>
              </a:solidFill>
              <a:latin typeface="Arial Rounded MT Bold" panose="020F0704030504030204" pitchFamily="34" charset="0"/>
            </a:endParaRPr>
          </a:p>
          <a:p>
            <a:pPr lvl="1" algn="just">
              <a:lnSpc>
                <a:spcPct val="120000"/>
              </a:lnSpc>
              <a:spcBef>
                <a:spcPts val="600"/>
              </a:spcBef>
            </a:pPr>
            <a:endParaRPr lang="fr-FR" sz="2600" i="1" dirty="0">
              <a:solidFill>
                <a:srgbClr val="0000CC"/>
              </a:solidFill>
              <a:latin typeface="Arial Rounded MT Bold" panose="020F0704030504030204" pitchFamily="34" charset="0"/>
            </a:endParaRPr>
          </a:p>
          <a:p>
            <a:pPr algn="just">
              <a:lnSpc>
                <a:spcPct val="120000"/>
              </a:lnSpc>
              <a:spcBef>
                <a:spcPts val="600"/>
              </a:spcBef>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CI" sz="3200" b="1" dirty="0" smtClean="0">
                <a:solidFill>
                  <a:srgbClr val="2F0CDE"/>
                </a:solidFill>
                <a:latin typeface="Arial Rounded MT Bold" panose="020F0704030504030204" pitchFamily="34" charset="0"/>
              </a:rPr>
              <a:t>Secteur Privé : QUI ?</a:t>
            </a:r>
            <a:endParaRPr lang="fr-FR" sz="3200"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70061327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10"/>
            <a:ext cx="10044016" cy="4874150"/>
          </a:xfrm>
          <a:solidFill>
            <a:schemeClr val="accent2">
              <a:lumMod val="20000"/>
              <a:lumOff val="80000"/>
            </a:schemeClr>
          </a:solidFill>
        </p:spPr>
        <p:txBody>
          <a:bodyPr>
            <a:normAutofit fontScale="92500" lnSpcReduction="20000"/>
          </a:bodyPr>
          <a:lstStyle/>
          <a:p>
            <a:pPr marL="36000" algn="just">
              <a:lnSpc>
                <a:spcPct val="120000"/>
              </a:lnSpc>
              <a:spcBef>
                <a:spcPts val="600"/>
              </a:spcBef>
              <a:buFont typeface="Wingdings" panose="05000000000000000000" pitchFamily="2" charset="2"/>
              <a:buChar char="Ø"/>
            </a:pPr>
            <a:r>
              <a:rPr lang="fr-FR" sz="3800" b="1" dirty="0">
                <a:latin typeface="Arial Rounded MT Bold" panose="020F0704030504030204" pitchFamily="34" charset="0"/>
              </a:rPr>
              <a:t>Les acteurs du secteur </a:t>
            </a:r>
            <a:r>
              <a:rPr lang="fr-FR" sz="3800" b="1" dirty="0" smtClean="0">
                <a:latin typeface="Arial Rounded MT Bold" panose="020F0704030504030204" pitchFamily="34" charset="0"/>
              </a:rPr>
              <a:t>privé de Santé </a:t>
            </a:r>
            <a:r>
              <a:rPr lang="fr-FR" sz="3800" dirty="0" smtClean="0">
                <a:latin typeface="Arial Rounded MT Bold" panose="020F0704030504030204" pitchFamily="34" charset="0"/>
              </a:rPr>
              <a:t>: PSPS-TOGO </a:t>
            </a:r>
            <a:endParaRPr lang="fr-FR" sz="3800" dirty="0">
              <a:latin typeface="Arial Rounded MT Bold" panose="020F0704030504030204" pitchFamily="34" charset="0"/>
            </a:endParaRPr>
          </a:p>
          <a:p>
            <a:pPr algn="just">
              <a:lnSpc>
                <a:spcPct val="120000"/>
              </a:lnSpc>
              <a:spcBef>
                <a:spcPts val="600"/>
              </a:spcBef>
            </a:pPr>
            <a:r>
              <a:rPr lang="fr-FR" sz="2600" dirty="0">
                <a:solidFill>
                  <a:srgbClr val="0000CC"/>
                </a:solidFill>
                <a:latin typeface="Arial Rounded MT Bold" panose="020F0704030504030204" pitchFamily="34" charset="0"/>
              </a:rPr>
              <a:t>F</a:t>
            </a:r>
            <a:r>
              <a:rPr lang="fr-FR" sz="2600" dirty="0" smtClean="0">
                <a:solidFill>
                  <a:srgbClr val="0000CC"/>
                </a:solidFill>
                <a:latin typeface="Arial Rounded MT Bold" panose="020F0704030504030204" pitchFamily="34" charset="0"/>
              </a:rPr>
              <a:t>édération des </a:t>
            </a:r>
            <a:r>
              <a:rPr lang="fr-FR" sz="2600" dirty="0">
                <a:solidFill>
                  <a:srgbClr val="0000CC"/>
                </a:solidFill>
                <a:latin typeface="Arial Rounded MT Bold" panose="020F0704030504030204" pitchFamily="34" charset="0"/>
              </a:rPr>
              <a:t>acteurs privés de la </a:t>
            </a:r>
            <a:r>
              <a:rPr lang="fr-FR" sz="2600" dirty="0" smtClean="0">
                <a:solidFill>
                  <a:srgbClr val="0000CC"/>
                </a:solidFill>
                <a:latin typeface="Arial Rounded MT Bold" panose="020F0704030504030204" pitchFamily="34" charset="0"/>
              </a:rPr>
              <a:t>santé créée en décembre 2015</a:t>
            </a:r>
            <a:endParaRPr lang="fr-FR" sz="2600" dirty="0">
              <a:solidFill>
                <a:srgbClr val="0000CC"/>
              </a:solidFill>
              <a:latin typeface="Arial Rounded MT Bold" panose="020F0704030504030204" pitchFamily="34" charset="0"/>
            </a:endParaRPr>
          </a:p>
          <a:p>
            <a:pPr marL="742950" lvl="1" indent="-285750" algn="l">
              <a:lnSpc>
                <a:spcPct val="120000"/>
              </a:lnSpc>
              <a:spcBef>
                <a:spcPts val="600"/>
              </a:spcBef>
              <a:buFont typeface="Arial" panose="020B0604020202020204" pitchFamily="34" charset="0"/>
              <a:buChar char="•"/>
            </a:pPr>
            <a:r>
              <a:rPr lang="fr-FR" sz="1700" dirty="0" smtClean="0">
                <a:solidFill>
                  <a:srgbClr val="2F0CDE"/>
                </a:solidFill>
                <a:latin typeface="Arial Rounded MT Bold" panose="020F0704030504030204" pitchFamily="34" charset="0"/>
              </a:rPr>
              <a:t>les </a:t>
            </a:r>
            <a:r>
              <a:rPr lang="fr-FR" sz="1700" dirty="0">
                <a:solidFill>
                  <a:srgbClr val="2F0CDE"/>
                </a:solidFill>
                <a:latin typeface="Arial Rounded MT Bold" panose="020F0704030504030204" pitchFamily="34" charset="0"/>
              </a:rPr>
              <a:t>médecins (Hôpitaux, cliniques, cabinets, centres d’aide au diagnostic)</a:t>
            </a:r>
          </a:p>
          <a:p>
            <a:pPr marL="742950" lvl="1" indent="-285750" algn="l">
              <a:lnSpc>
                <a:spcPct val="120000"/>
              </a:lnSpc>
              <a:spcBef>
                <a:spcPts val="600"/>
              </a:spcBef>
              <a:buFont typeface="Arial" panose="020B0604020202020204" pitchFamily="34" charset="0"/>
              <a:buChar char="•"/>
            </a:pPr>
            <a:r>
              <a:rPr lang="fr-FR" sz="1700" dirty="0">
                <a:solidFill>
                  <a:srgbClr val="2F0CDE"/>
                </a:solidFill>
                <a:latin typeface="Arial Rounded MT Bold" panose="020F0704030504030204" pitchFamily="34" charset="0"/>
              </a:rPr>
              <a:t>les pharmaciens (Grossistes et officines)</a:t>
            </a:r>
          </a:p>
          <a:p>
            <a:pPr marL="742950" lvl="1" indent="-285750" algn="l">
              <a:lnSpc>
                <a:spcPct val="120000"/>
              </a:lnSpc>
              <a:spcBef>
                <a:spcPts val="600"/>
              </a:spcBef>
              <a:buFont typeface="Arial" panose="020B0604020202020204" pitchFamily="34" charset="0"/>
              <a:buChar char="•"/>
            </a:pPr>
            <a:r>
              <a:rPr lang="fr-FR" sz="1700" dirty="0">
                <a:solidFill>
                  <a:srgbClr val="2F0CDE"/>
                </a:solidFill>
                <a:latin typeface="Arial Rounded MT Bold" panose="020F0704030504030204" pitchFamily="34" charset="0"/>
              </a:rPr>
              <a:t>les sages-femmes, </a:t>
            </a:r>
          </a:p>
          <a:p>
            <a:pPr marL="742950" lvl="1" indent="-285750" algn="l">
              <a:lnSpc>
                <a:spcPct val="120000"/>
              </a:lnSpc>
              <a:spcBef>
                <a:spcPts val="600"/>
              </a:spcBef>
              <a:buFont typeface="Arial" panose="020B0604020202020204" pitchFamily="34" charset="0"/>
              <a:buChar char="•"/>
            </a:pPr>
            <a:r>
              <a:rPr lang="fr-FR" sz="1700" dirty="0">
                <a:solidFill>
                  <a:srgbClr val="2F0CDE"/>
                </a:solidFill>
                <a:latin typeface="Arial Rounded MT Bold" panose="020F0704030504030204" pitchFamily="34" charset="0"/>
              </a:rPr>
              <a:t>les chirurgiens-dentistes, </a:t>
            </a:r>
          </a:p>
          <a:p>
            <a:pPr marL="742950" lvl="1" indent="-285750" algn="l">
              <a:lnSpc>
                <a:spcPct val="120000"/>
              </a:lnSpc>
              <a:spcBef>
                <a:spcPts val="600"/>
              </a:spcBef>
              <a:buFont typeface="Arial" panose="020B0604020202020204" pitchFamily="34" charset="0"/>
              <a:buChar char="•"/>
            </a:pPr>
            <a:r>
              <a:rPr lang="fr-FR" sz="1700" dirty="0">
                <a:solidFill>
                  <a:srgbClr val="2F0CDE"/>
                </a:solidFill>
                <a:latin typeface="Arial Rounded MT Bold" panose="020F0704030504030204" pitchFamily="34" charset="0"/>
              </a:rPr>
              <a:t>les infirmiers, les assistants médicaux</a:t>
            </a:r>
          </a:p>
          <a:p>
            <a:pPr marL="742950" lvl="1" indent="-285750" algn="l">
              <a:lnSpc>
                <a:spcPct val="120000"/>
              </a:lnSpc>
              <a:spcBef>
                <a:spcPts val="600"/>
              </a:spcBef>
              <a:buFont typeface="Arial" panose="020B0604020202020204" pitchFamily="34" charset="0"/>
              <a:buChar char="•"/>
            </a:pPr>
            <a:r>
              <a:rPr lang="fr-FR" sz="1700" dirty="0">
                <a:solidFill>
                  <a:srgbClr val="2F0CDE"/>
                </a:solidFill>
                <a:latin typeface="Arial Rounded MT Bold" panose="020F0704030504030204" pitchFamily="34" charset="0"/>
              </a:rPr>
              <a:t>Les délégués médicaux et agences de promotion pharmaceutiques</a:t>
            </a:r>
          </a:p>
          <a:p>
            <a:pPr marL="742950" lvl="1" indent="-285750" algn="l">
              <a:lnSpc>
                <a:spcPct val="120000"/>
              </a:lnSpc>
              <a:spcBef>
                <a:spcPts val="600"/>
              </a:spcBef>
              <a:buFont typeface="Arial" panose="020B0604020202020204" pitchFamily="34" charset="0"/>
              <a:buChar char="•"/>
            </a:pPr>
            <a:r>
              <a:rPr lang="fr-FR" sz="1700" dirty="0">
                <a:solidFill>
                  <a:srgbClr val="2F0CDE"/>
                </a:solidFill>
                <a:latin typeface="Arial Rounded MT Bold" panose="020F0704030504030204" pitchFamily="34" charset="0"/>
              </a:rPr>
              <a:t>les assureurs,  </a:t>
            </a:r>
          </a:p>
          <a:p>
            <a:pPr marL="742950" lvl="1" indent="-285750" algn="l">
              <a:lnSpc>
                <a:spcPct val="120000"/>
              </a:lnSpc>
              <a:spcBef>
                <a:spcPts val="600"/>
              </a:spcBef>
              <a:buFont typeface="Arial" panose="020B0604020202020204" pitchFamily="34" charset="0"/>
              <a:buChar char="•"/>
            </a:pPr>
            <a:r>
              <a:rPr lang="fr-FR" sz="1700" dirty="0">
                <a:solidFill>
                  <a:srgbClr val="2F0CDE"/>
                </a:solidFill>
                <a:latin typeface="Arial Rounded MT Bold" panose="020F0704030504030204" pitchFamily="34" charset="0"/>
              </a:rPr>
              <a:t>les </a:t>
            </a:r>
            <a:r>
              <a:rPr lang="fr-FR" sz="1700" dirty="0" err="1">
                <a:solidFill>
                  <a:srgbClr val="2F0CDE"/>
                </a:solidFill>
                <a:latin typeface="Arial Rounded MT Bold" panose="020F0704030504030204" pitchFamily="34" charset="0"/>
              </a:rPr>
              <a:t>ONGs</a:t>
            </a:r>
            <a:r>
              <a:rPr lang="fr-FR" sz="1700" dirty="0">
                <a:solidFill>
                  <a:srgbClr val="2F0CDE"/>
                </a:solidFill>
                <a:latin typeface="Arial Rounded MT Bold" panose="020F0704030504030204" pitchFamily="34" charset="0"/>
              </a:rPr>
              <a:t>, les confessionnels, </a:t>
            </a:r>
          </a:p>
          <a:p>
            <a:pPr marL="742950" lvl="1" indent="-285750" algn="l">
              <a:lnSpc>
                <a:spcPct val="120000"/>
              </a:lnSpc>
              <a:spcBef>
                <a:spcPts val="600"/>
              </a:spcBef>
              <a:buFont typeface="Arial" panose="020B0604020202020204" pitchFamily="34" charset="0"/>
              <a:buChar char="•"/>
            </a:pPr>
            <a:r>
              <a:rPr lang="fr-FR" sz="1700" dirty="0">
                <a:solidFill>
                  <a:srgbClr val="2F0CDE"/>
                </a:solidFill>
                <a:latin typeface="Arial Rounded MT Bold" panose="020F0704030504030204" pitchFamily="34" charset="0"/>
              </a:rPr>
              <a:t>les consultants privés de santé publique, </a:t>
            </a:r>
          </a:p>
          <a:p>
            <a:pPr marL="742950" lvl="1" indent="-285750" algn="l">
              <a:lnSpc>
                <a:spcPct val="120000"/>
              </a:lnSpc>
              <a:spcBef>
                <a:spcPts val="600"/>
              </a:spcBef>
              <a:buFont typeface="Arial" panose="020B0604020202020204" pitchFamily="34" charset="0"/>
              <a:buChar char="•"/>
            </a:pPr>
            <a:r>
              <a:rPr lang="fr-FR" sz="1700" dirty="0">
                <a:solidFill>
                  <a:srgbClr val="2F0CDE"/>
                </a:solidFill>
                <a:latin typeface="Arial Rounded MT Bold" panose="020F0704030504030204" pitchFamily="34" charset="0"/>
              </a:rPr>
              <a:t>les </a:t>
            </a:r>
            <a:r>
              <a:rPr lang="fr-FR" sz="1700" dirty="0" err="1" smtClean="0">
                <a:solidFill>
                  <a:srgbClr val="2F0CDE"/>
                </a:solidFill>
                <a:latin typeface="Arial Rounded MT Bold" panose="020F0704030504030204" pitchFamily="34" charset="0"/>
              </a:rPr>
              <a:t>tradithérapeutes</a:t>
            </a:r>
            <a:r>
              <a:rPr lang="fr-FR" sz="1700" dirty="0">
                <a:solidFill>
                  <a:srgbClr val="2F0CDE"/>
                </a:solidFill>
                <a:latin typeface="Arial Rounded MT Bold" panose="020F0704030504030204" pitchFamily="34" charset="0"/>
              </a:rPr>
              <a:t>, etc. </a:t>
            </a:r>
          </a:p>
          <a:p>
            <a:pPr lvl="1" algn="l">
              <a:lnSpc>
                <a:spcPct val="120000"/>
              </a:lnSpc>
              <a:spcBef>
                <a:spcPts val="600"/>
              </a:spcBef>
            </a:pPr>
            <a:endParaRPr lang="fr-FR" sz="2600" i="1" dirty="0">
              <a:solidFill>
                <a:srgbClr val="0000CC"/>
              </a:solidFill>
              <a:latin typeface="Arial Rounded MT Bold" panose="020F0704030504030204" pitchFamily="34" charset="0"/>
            </a:endParaRPr>
          </a:p>
          <a:p>
            <a:pPr lvl="1" algn="just">
              <a:lnSpc>
                <a:spcPct val="120000"/>
              </a:lnSpc>
              <a:spcBef>
                <a:spcPts val="600"/>
              </a:spcBef>
            </a:pPr>
            <a:endParaRPr lang="fr-FR" sz="2600" i="1" dirty="0">
              <a:solidFill>
                <a:srgbClr val="0000CC"/>
              </a:solidFill>
              <a:latin typeface="Arial Rounded MT Bold" panose="020F0704030504030204" pitchFamily="34" charset="0"/>
            </a:endParaRPr>
          </a:p>
          <a:p>
            <a:pPr algn="just">
              <a:lnSpc>
                <a:spcPct val="120000"/>
              </a:lnSpc>
              <a:spcBef>
                <a:spcPts val="600"/>
              </a:spcBef>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CI" sz="3200" b="1" dirty="0" smtClean="0">
                <a:solidFill>
                  <a:srgbClr val="2F0CDE"/>
                </a:solidFill>
                <a:latin typeface="Arial Rounded MT Bold" panose="020F0704030504030204" pitchFamily="34" charset="0"/>
              </a:rPr>
              <a:t>Secteur Privé : QUI ?</a:t>
            </a:r>
            <a:endParaRPr lang="fr-FR" sz="3200"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347427097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10"/>
            <a:ext cx="10044016" cy="4874150"/>
          </a:xfrm>
          <a:solidFill>
            <a:schemeClr val="accent2">
              <a:lumMod val="20000"/>
              <a:lumOff val="80000"/>
            </a:schemeClr>
          </a:solidFill>
        </p:spPr>
        <p:txBody>
          <a:bodyPr>
            <a:normAutofit fontScale="92500" lnSpcReduction="20000"/>
          </a:bodyPr>
          <a:lstStyle/>
          <a:p>
            <a:pPr marL="36000" algn="just">
              <a:lnSpc>
                <a:spcPct val="120000"/>
              </a:lnSpc>
              <a:spcBef>
                <a:spcPts val="600"/>
              </a:spcBef>
              <a:buFont typeface="Wingdings" panose="05000000000000000000" pitchFamily="2" charset="2"/>
              <a:buChar char="Ø"/>
            </a:pPr>
            <a:r>
              <a:rPr lang="fr-FR" sz="3300" b="1" dirty="0">
                <a:latin typeface="Arial Rounded MT Bold" panose="020F0704030504030204" pitchFamily="34" charset="0"/>
              </a:rPr>
              <a:t>Les acteurs du secteur </a:t>
            </a:r>
            <a:r>
              <a:rPr lang="fr-FR" sz="3300" b="1" dirty="0" smtClean="0">
                <a:latin typeface="Arial Rounded MT Bold" panose="020F0704030504030204" pitchFamily="34" charset="0"/>
              </a:rPr>
              <a:t>privé de Santé </a:t>
            </a:r>
            <a:r>
              <a:rPr lang="fr-FR" sz="5000" dirty="0" smtClean="0">
                <a:latin typeface="Arial Rounded MT Bold" panose="020F0704030504030204" pitchFamily="34" charset="0"/>
              </a:rPr>
              <a:t>:</a:t>
            </a:r>
            <a:endParaRPr lang="fr-FR" sz="5000" dirty="0">
              <a:latin typeface="Arial Rounded MT Bold" panose="020F0704030504030204" pitchFamily="34" charset="0"/>
            </a:endParaRPr>
          </a:p>
          <a:p>
            <a:pPr algn="just">
              <a:lnSpc>
                <a:spcPct val="120000"/>
              </a:lnSpc>
              <a:spcBef>
                <a:spcPts val="600"/>
              </a:spcBef>
            </a:pPr>
            <a:r>
              <a:rPr lang="fr-FR" sz="2900" dirty="0" smtClean="0">
                <a:solidFill>
                  <a:srgbClr val="0000CC"/>
                </a:solidFill>
                <a:latin typeface="Arial Rounded MT Bold" panose="020F0704030504030204" pitchFamily="34" charset="0"/>
              </a:rPr>
              <a:t>Ces</a:t>
            </a:r>
            <a:r>
              <a:rPr lang="fr-FR" sz="2900" dirty="0" smtClean="0">
                <a:solidFill>
                  <a:srgbClr val="0000CC"/>
                </a:solidFill>
                <a:latin typeface="Arial Rounded MT Bold" panose="020F0704030504030204" pitchFamily="34" charset="0"/>
              </a:rPr>
              <a:t> </a:t>
            </a:r>
            <a:r>
              <a:rPr lang="fr-FR" sz="2900" dirty="0" smtClean="0">
                <a:solidFill>
                  <a:srgbClr val="0000CC"/>
                </a:solidFill>
                <a:latin typeface="Arial Rounded MT Bold" panose="020F0704030504030204" pitchFamily="34" charset="0"/>
              </a:rPr>
              <a:t>structures </a:t>
            </a:r>
            <a:r>
              <a:rPr lang="fr-FR" sz="2900" dirty="0" smtClean="0">
                <a:solidFill>
                  <a:srgbClr val="0000CC"/>
                </a:solidFill>
                <a:latin typeface="Arial Rounded MT Bold" panose="020F0704030504030204" pitchFamily="34" charset="0"/>
              </a:rPr>
              <a:t>offrent </a:t>
            </a:r>
            <a:r>
              <a:rPr lang="fr-FR" sz="2900" dirty="0" smtClean="0">
                <a:solidFill>
                  <a:srgbClr val="0000CC"/>
                </a:solidFill>
                <a:latin typeface="Arial Rounded MT Bold" panose="020F0704030504030204" pitchFamily="34" charset="0"/>
              </a:rPr>
              <a:t>toute la panoplie de prestations à toutes les couches sociales : Hôpitaux privés, Cabinets médicaux, Unités de Soins périphériques (Cabinets d’Assistants médicaux, cabinets de soins infirmiers, cabinets d’accouchement…), Pharmacies, Importateurs de Produits de santé, Industries Pharmaceutiques, Centres </a:t>
            </a:r>
            <a:r>
              <a:rPr lang="fr-FR" sz="2900" dirty="0" smtClean="0">
                <a:solidFill>
                  <a:srgbClr val="0000CC"/>
                </a:solidFill>
                <a:latin typeface="Arial Rounded MT Bold" panose="020F0704030504030204" pitchFamily="34" charset="0"/>
              </a:rPr>
              <a:t>d’aide au </a:t>
            </a:r>
            <a:r>
              <a:rPr lang="fr-FR" sz="2900" dirty="0" smtClean="0">
                <a:solidFill>
                  <a:srgbClr val="0000CC"/>
                </a:solidFill>
                <a:latin typeface="Arial Rounded MT Bold" panose="020F0704030504030204" pitchFamily="34" charset="0"/>
              </a:rPr>
              <a:t>diagnostic …</a:t>
            </a:r>
          </a:p>
          <a:p>
            <a:pPr algn="just">
              <a:lnSpc>
                <a:spcPct val="120000"/>
              </a:lnSpc>
              <a:spcBef>
                <a:spcPts val="600"/>
              </a:spcBef>
            </a:pPr>
            <a:r>
              <a:rPr lang="fr-CI" sz="2900" dirty="0" smtClean="0">
                <a:solidFill>
                  <a:srgbClr val="0000CC"/>
                </a:solidFill>
                <a:latin typeface="Arial Rounded MT Bold" panose="020F0704030504030204" pitchFamily="34" charset="0"/>
              </a:rPr>
              <a:t>Au Togo, ces structures assurent 49,7% des dépenses de santé selon les </a:t>
            </a:r>
            <a:r>
              <a:rPr lang="fr-CI" sz="2900" i="1" dirty="0" smtClean="0">
                <a:solidFill>
                  <a:srgbClr val="0000CC"/>
                </a:solidFill>
                <a:latin typeface="Arial Rounded MT Bold" panose="020F0704030504030204" pitchFamily="34" charset="0"/>
              </a:rPr>
              <a:t>comptes nationaux de la santé 2010</a:t>
            </a:r>
            <a:endParaRPr lang="fr-FR" i="1" dirty="0">
              <a:solidFill>
                <a:srgbClr val="0000CC"/>
              </a:solidFill>
              <a:latin typeface="Arial Rounded MT Bold" panose="020F0704030504030204" pitchFamily="34" charset="0"/>
            </a:endParaRPr>
          </a:p>
          <a:p>
            <a:pPr lvl="1" algn="just">
              <a:lnSpc>
                <a:spcPct val="120000"/>
              </a:lnSpc>
              <a:spcBef>
                <a:spcPts val="600"/>
              </a:spcBef>
            </a:pPr>
            <a:endParaRPr lang="fr-FR" sz="2600" i="1" dirty="0">
              <a:solidFill>
                <a:srgbClr val="0000CC"/>
              </a:solidFill>
              <a:latin typeface="Arial Rounded MT Bold" panose="020F0704030504030204" pitchFamily="34" charset="0"/>
            </a:endParaRPr>
          </a:p>
          <a:p>
            <a:pPr lvl="1" algn="just">
              <a:lnSpc>
                <a:spcPct val="120000"/>
              </a:lnSpc>
              <a:spcBef>
                <a:spcPts val="600"/>
              </a:spcBef>
            </a:pPr>
            <a:endParaRPr lang="fr-FR" sz="2600" i="1" dirty="0">
              <a:solidFill>
                <a:srgbClr val="0000CC"/>
              </a:solidFill>
              <a:latin typeface="Arial Rounded MT Bold" panose="020F0704030504030204" pitchFamily="34" charset="0"/>
            </a:endParaRPr>
          </a:p>
          <a:p>
            <a:pPr algn="just">
              <a:lnSpc>
                <a:spcPct val="120000"/>
              </a:lnSpc>
              <a:spcBef>
                <a:spcPts val="600"/>
              </a:spcBef>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CI" sz="3200" b="1" dirty="0" smtClean="0">
                <a:solidFill>
                  <a:srgbClr val="2F0CDE"/>
                </a:solidFill>
                <a:latin typeface="Arial Rounded MT Bold" panose="020F0704030504030204" pitchFamily="34" charset="0"/>
              </a:rPr>
              <a:t>Secteur Privé : QUE REPRESENTE-T-IL ?</a:t>
            </a:r>
            <a:endParaRPr lang="fr-FR" sz="3200"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158784500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838200" y="365125"/>
            <a:ext cx="10515600" cy="988187"/>
          </a:xfrm>
        </p:spPr>
        <p:txBody>
          <a:bodyPr>
            <a:normAutofit fontScale="90000"/>
          </a:bodyPr>
          <a:lstStyle/>
          <a:p>
            <a:r>
              <a:rPr lang="fr-FR" sz="3200" b="1" dirty="0">
                <a:solidFill>
                  <a:srgbClr val="2F0CDE"/>
                </a:solidFill>
                <a:latin typeface="Arial Rounded MT Bold" panose="020F0704030504030204" pitchFamily="34" charset="0"/>
              </a:rPr>
              <a:t>Quelques chiffres (Source: Comptes de santé 2010</a:t>
            </a:r>
            <a:r>
              <a:rPr lang="fr-FR" sz="3200" b="1" dirty="0" smtClean="0">
                <a:solidFill>
                  <a:srgbClr val="2F0CDE"/>
                </a:solidFill>
                <a:latin typeface="Arial Rounded MT Bold" panose="020F0704030504030204" pitchFamily="34" charset="0"/>
              </a:rPr>
              <a:t>)</a:t>
            </a:r>
            <a:br>
              <a:rPr lang="fr-FR" sz="3200" b="1" dirty="0" smtClean="0">
                <a:solidFill>
                  <a:srgbClr val="2F0CDE"/>
                </a:solidFill>
                <a:latin typeface="Arial Rounded MT Bold" panose="020F0704030504030204" pitchFamily="34" charset="0"/>
              </a:rPr>
            </a:br>
            <a:r>
              <a:rPr lang="fr-FR" sz="3200" b="1" dirty="0" smtClean="0">
                <a:solidFill>
                  <a:srgbClr val="2F0CDE"/>
                </a:solidFill>
                <a:latin typeface="Arial Rounded MT Bold" panose="020F0704030504030204" pitchFamily="34" charset="0"/>
              </a:rPr>
              <a:t>La place du secteur privé dans la disponibilité de l’offre</a:t>
            </a:r>
            <a:endParaRPr lang="fr-FR" sz="3200" dirty="0">
              <a:solidFill>
                <a:srgbClr val="2F0CDE"/>
              </a:solidFill>
            </a:endParaRPr>
          </a:p>
        </p:txBody>
      </p:sp>
      <p:sp>
        <p:nvSpPr>
          <p:cNvPr id="3" name="Espace réservé du contenu 2"/>
          <p:cNvSpPr>
            <a:spLocks noGrp="1"/>
          </p:cNvSpPr>
          <p:nvPr>
            <p:ph idx="1"/>
          </p:nvPr>
        </p:nvSpPr>
        <p:spPr>
          <a:xfrm>
            <a:off x="838200" y="1572231"/>
            <a:ext cx="10515600" cy="1371600"/>
          </a:xfrm>
        </p:spPr>
        <p:txBody>
          <a:bodyPr>
            <a:normAutofit/>
          </a:bodyPr>
          <a:lstStyle/>
          <a:p>
            <a:r>
              <a:rPr lang="fr-FR" sz="2400" dirty="0" smtClean="0">
                <a:solidFill>
                  <a:srgbClr val="2F0CDE"/>
                </a:solidFill>
                <a:latin typeface="Arial Rounded MT Bold" panose="020F0704030504030204" pitchFamily="34" charset="0"/>
              </a:rPr>
              <a:t>Selon les Principaux </a:t>
            </a:r>
            <a:r>
              <a:rPr lang="fr-FR" sz="2400" dirty="0">
                <a:solidFill>
                  <a:srgbClr val="2F0CDE"/>
                </a:solidFill>
                <a:latin typeface="Arial Rounded MT Bold" panose="020F0704030504030204" pitchFamily="34" charset="0"/>
              </a:rPr>
              <a:t>Indicateurs de santé de 2009, le Togo comptait </a:t>
            </a:r>
            <a:r>
              <a:rPr lang="fr-FR" sz="2400" dirty="0" smtClean="0">
                <a:solidFill>
                  <a:srgbClr val="2F0CDE"/>
                </a:solidFill>
                <a:latin typeface="Arial Rounded MT Bold" panose="020F0704030504030204" pitchFamily="34" charset="0"/>
              </a:rPr>
              <a:t>799 </a:t>
            </a:r>
            <a:r>
              <a:rPr lang="fr-FR" sz="2400" dirty="0">
                <a:solidFill>
                  <a:srgbClr val="2F0CDE"/>
                </a:solidFill>
                <a:latin typeface="Arial Rounded MT Bold" panose="020F0704030504030204" pitchFamily="34" charset="0"/>
              </a:rPr>
              <a:t>formations sanitaires </a:t>
            </a:r>
            <a:r>
              <a:rPr lang="fr-FR" sz="2400" dirty="0" smtClean="0">
                <a:solidFill>
                  <a:srgbClr val="2F0CDE"/>
                </a:solidFill>
                <a:latin typeface="Arial Rounded MT Bold" panose="020F0704030504030204" pitchFamily="34" charset="0"/>
              </a:rPr>
              <a:t>(tous </a:t>
            </a:r>
            <a:r>
              <a:rPr lang="fr-FR" sz="2400" dirty="0">
                <a:solidFill>
                  <a:srgbClr val="2F0CDE"/>
                </a:solidFill>
                <a:latin typeface="Arial Rounded MT Bold" panose="020F0704030504030204" pitchFamily="34" charset="0"/>
              </a:rPr>
              <a:t>secteurs et toutes catégories </a:t>
            </a:r>
            <a:r>
              <a:rPr lang="fr-FR" sz="2400" dirty="0" smtClean="0">
                <a:solidFill>
                  <a:srgbClr val="2F0CDE"/>
                </a:solidFill>
                <a:latin typeface="Arial Rounded MT Bold" panose="020F0704030504030204" pitchFamily="34" charset="0"/>
              </a:rPr>
              <a:t>confondus) conformes </a:t>
            </a:r>
            <a:r>
              <a:rPr lang="fr-FR" sz="2400" dirty="0">
                <a:solidFill>
                  <a:srgbClr val="2F0CDE"/>
                </a:solidFill>
                <a:latin typeface="Arial Rounded MT Bold" panose="020F0704030504030204" pitchFamily="34" charset="0"/>
              </a:rPr>
              <a:t>aux </a:t>
            </a:r>
            <a:r>
              <a:rPr lang="fr-FR" sz="2400" dirty="0" smtClean="0">
                <a:solidFill>
                  <a:srgbClr val="2F0CDE"/>
                </a:solidFill>
                <a:latin typeface="Arial Rounded MT Bold" panose="020F0704030504030204" pitchFamily="34" charset="0"/>
              </a:rPr>
              <a:t>normes.</a:t>
            </a:r>
            <a:endParaRPr lang="fr-FR" sz="2400" dirty="0">
              <a:solidFill>
                <a:srgbClr val="2F0CDE"/>
              </a:solidFill>
              <a:latin typeface="Arial Rounded MT Bold" panose="020F0704030504030204" pitchFamily="34" charset="0"/>
            </a:endParaRPr>
          </a:p>
          <a:p>
            <a:endParaRPr lang="fr-FR" sz="2400" dirty="0">
              <a:solidFill>
                <a:schemeClr val="tx1"/>
              </a:solidFill>
              <a:latin typeface="Arial Rounded MT Bold" panose="020F0704030504030204" pitchFamily="34" charset="0"/>
            </a:endParaRPr>
          </a:p>
        </p:txBody>
      </p:sp>
      <p:graphicFrame>
        <p:nvGraphicFramePr>
          <p:cNvPr id="4" name="Tableau 3"/>
          <p:cNvGraphicFramePr>
            <a:graphicFrameLocks noGrp="1"/>
          </p:cNvGraphicFramePr>
          <p:nvPr>
            <p:extLst>
              <p:ext uri="{D42A27DB-BD31-4B8C-83A1-F6EECF244321}">
                <p14:modId xmlns:p14="http://schemas.microsoft.com/office/powerpoint/2010/main" val="3853113485"/>
              </p:ext>
            </p:extLst>
          </p:nvPr>
        </p:nvGraphicFramePr>
        <p:xfrm>
          <a:off x="838199" y="2838945"/>
          <a:ext cx="10515601" cy="3307724"/>
        </p:xfrm>
        <a:graphic>
          <a:graphicData uri="http://schemas.openxmlformats.org/drawingml/2006/table">
            <a:tbl>
              <a:tblPr firstRow="1" firstCol="1" bandRow="1">
                <a:tableStyleId>{5C22544A-7EE6-4342-B048-85BDC9FD1C3A}</a:tableStyleId>
              </a:tblPr>
              <a:tblGrid>
                <a:gridCol w="4069977"/>
                <a:gridCol w="1210236"/>
                <a:gridCol w="1613647"/>
                <a:gridCol w="1465729"/>
                <a:gridCol w="2156012"/>
              </a:tblGrid>
              <a:tr h="484093">
                <a:tc>
                  <a:txBody>
                    <a:bodyPr/>
                    <a:lstStyle/>
                    <a:p>
                      <a:pPr algn="ctr">
                        <a:lnSpc>
                          <a:spcPct val="90000"/>
                        </a:lnSpc>
                        <a:spcAft>
                          <a:spcPts val="0"/>
                        </a:spcAft>
                      </a:pPr>
                      <a:r>
                        <a:rPr lang="fr-FR" sz="2800" dirty="0">
                          <a:solidFill>
                            <a:srgbClr val="2F0CDE"/>
                          </a:solidFill>
                          <a:effectLst/>
                        </a:rPr>
                        <a:t>Formations sanitaires</a:t>
                      </a:r>
                      <a:endParaRPr lang="fr-FR" sz="28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90000"/>
                        </a:lnSpc>
                        <a:spcAft>
                          <a:spcPts val="0"/>
                        </a:spcAft>
                      </a:pPr>
                      <a:r>
                        <a:rPr lang="fr-FR" sz="2800" dirty="0">
                          <a:solidFill>
                            <a:srgbClr val="2F0CDE"/>
                          </a:solidFill>
                          <a:effectLst/>
                        </a:rPr>
                        <a:t>Total</a:t>
                      </a:r>
                      <a:endParaRPr lang="fr-FR" sz="28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90000"/>
                        </a:lnSpc>
                        <a:spcAft>
                          <a:spcPts val="0"/>
                        </a:spcAft>
                      </a:pPr>
                      <a:r>
                        <a:rPr lang="fr-FR" sz="2400" dirty="0">
                          <a:solidFill>
                            <a:srgbClr val="2F0CDE"/>
                          </a:solidFill>
                          <a:effectLst/>
                        </a:rPr>
                        <a:t>Publiques</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90000"/>
                        </a:lnSpc>
                        <a:spcAft>
                          <a:spcPts val="0"/>
                        </a:spcAft>
                      </a:pPr>
                      <a:r>
                        <a:rPr lang="fr-FR" sz="2400" dirty="0">
                          <a:solidFill>
                            <a:srgbClr val="2F0CDE"/>
                          </a:solidFill>
                          <a:effectLst/>
                        </a:rPr>
                        <a:t>Privées</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90000"/>
                        </a:lnSpc>
                        <a:spcAft>
                          <a:spcPts val="0"/>
                        </a:spcAft>
                      </a:pPr>
                      <a:r>
                        <a:rPr lang="fr-FR" sz="2400" dirty="0">
                          <a:solidFill>
                            <a:srgbClr val="2F0CDE"/>
                          </a:solidFill>
                          <a:effectLst/>
                        </a:rPr>
                        <a:t>Pourcentage du privé</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r>
              <a:tr h="497747">
                <a:tc>
                  <a:txBody>
                    <a:bodyPr/>
                    <a:lstStyle/>
                    <a:p>
                      <a:pPr>
                        <a:lnSpc>
                          <a:spcPct val="90000"/>
                        </a:lnSpc>
                        <a:spcAft>
                          <a:spcPts val="0"/>
                        </a:spcAft>
                      </a:pPr>
                      <a:r>
                        <a:rPr lang="fr-FR" sz="2400" b="0" kern="1200" dirty="0">
                          <a:solidFill>
                            <a:srgbClr val="2F0CDE"/>
                          </a:solidFill>
                          <a:latin typeface="Arial Rounded MT Bold" panose="020F0704030504030204" pitchFamily="34" charset="0"/>
                          <a:ea typeface="+mn-ea"/>
                          <a:cs typeface="+mn-cs"/>
                        </a:rPr>
                        <a:t>CHU et CHR</a:t>
                      </a:r>
                    </a:p>
                  </a:txBody>
                  <a:tcPr marL="68580" marR="68580" marT="0" marB="0"/>
                </a:tc>
                <a:tc>
                  <a:txBody>
                    <a:bodyPr/>
                    <a:lstStyle/>
                    <a:p>
                      <a:pPr algn="r">
                        <a:lnSpc>
                          <a:spcPct val="90000"/>
                        </a:lnSpc>
                        <a:spcAft>
                          <a:spcPts val="0"/>
                        </a:spcAft>
                      </a:pPr>
                      <a:r>
                        <a:rPr lang="fr-FR" sz="2400" dirty="0">
                          <a:solidFill>
                            <a:srgbClr val="2F0CDE"/>
                          </a:solidFill>
                          <a:effectLst/>
                        </a:rPr>
                        <a:t>9</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dirty="0">
                          <a:solidFill>
                            <a:srgbClr val="2F0CDE"/>
                          </a:solidFill>
                          <a:effectLst/>
                        </a:rPr>
                        <a:t>3 + 6</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a:solidFill>
                            <a:srgbClr val="2F0CDE"/>
                          </a:solidFill>
                          <a:effectLst/>
                        </a:rPr>
                        <a:t> </a:t>
                      </a:r>
                      <a:endParaRPr lang="fr-FR" sz="240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a:solidFill>
                            <a:srgbClr val="2F0CDE"/>
                          </a:solidFill>
                          <a:effectLst/>
                        </a:rPr>
                        <a:t>0%</a:t>
                      </a:r>
                      <a:endParaRPr lang="fr-FR" sz="240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r>
              <a:tr h="497747">
                <a:tc>
                  <a:txBody>
                    <a:bodyPr/>
                    <a:lstStyle/>
                    <a:p>
                      <a:pPr>
                        <a:lnSpc>
                          <a:spcPct val="90000"/>
                        </a:lnSpc>
                        <a:spcAft>
                          <a:spcPts val="0"/>
                        </a:spcAft>
                      </a:pPr>
                      <a:r>
                        <a:rPr lang="fr-FR" sz="2400" b="0" kern="1200" dirty="0">
                          <a:solidFill>
                            <a:srgbClr val="2F0CDE"/>
                          </a:solidFill>
                          <a:latin typeface="Arial Rounded MT Bold" panose="020F0704030504030204" pitchFamily="34" charset="0"/>
                          <a:ea typeface="+mn-ea"/>
                          <a:cs typeface="+mn-cs"/>
                        </a:rPr>
                        <a:t>Hôpitaux de districts / Hôpitaux agréés</a:t>
                      </a:r>
                    </a:p>
                  </a:txBody>
                  <a:tcPr marL="68580" marR="68580" marT="0" marB="0"/>
                </a:tc>
                <a:tc>
                  <a:txBody>
                    <a:bodyPr/>
                    <a:lstStyle/>
                    <a:p>
                      <a:pPr algn="r">
                        <a:lnSpc>
                          <a:spcPct val="90000"/>
                        </a:lnSpc>
                        <a:spcAft>
                          <a:spcPts val="0"/>
                        </a:spcAft>
                      </a:pPr>
                      <a:r>
                        <a:rPr lang="fr-FR" sz="2400" dirty="0">
                          <a:solidFill>
                            <a:srgbClr val="2F0CDE"/>
                          </a:solidFill>
                          <a:effectLst/>
                        </a:rPr>
                        <a:t>44</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dirty="0">
                          <a:solidFill>
                            <a:srgbClr val="2F0CDE"/>
                          </a:solidFill>
                          <a:effectLst/>
                        </a:rPr>
                        <a:t>35</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dirty="0">
                          <a:solidFill>
                            <a:srgbClr val="2F0CDE"/>
                          </a:solidFill>
                          <a:effectLst/>
                        </a:rPr>
                        <a:t>9</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dirty="0">
                          <a:solidFill>
                            <a:srgbClr val="2F0CDE"/>
                          </a:solidFill>
                          <a:effectLst/>
                        </a:rPr>
                        <a:t>20,4%</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r>
              <a:tr h="497747">
                <a:tc>
                  <a:txBody>
                    <a:bodyPr/>
                    <a:lstStyle/>
                    <a:p>
                      <a:pPr>
                        <a:lnSpc>
                          <a:spcPct val="90000"/>
                        </a:lnSpc>
                        <a:spcAft>
                          <a:spcPts val="0"/>
                        </a:spcAft>
                      </a:pPr>
                      <a:r>
                        <a:rPr lang="fr-FR" sz="2400" b="0" kern="1200" dirty="0">
                          <a:solidFill>
                            <a:srgbClr val="2F0CDE"/>
                          </a:solidFill>
                          <a:latin typeface="Arial Rounded MT Bold" panose="020F0704030504030204" pitchFamily="34" charset="0"/>
                          <a:ea typeface="+mn-ea"/>
                          <a:cs typeface="+mn-cs"/>
                        </a:rPr>
                        <a:t>Cliniques agréées</a:t>
                      </a:r>
                    </a:p>
                  </a:txBody>
                  <a:tcPr marL="68580" marR="68580" marT="0" marB="0"/>
                </a:tc>
                <a:tc>
                  <a:txBody>
                    <a:bodyPr/>
                    <a:lstStyle/>
                    <a:p>
                      <a:pPr algn="r">
                        <a:lnSpc>
                          <a:spcPct val="90000"/>
                        </a:lnSpc>
                        <a:spcAft>
                          <a:spcPts val="0"/>
                        </a:spcAft>
                      </a:pPr>
                      <a:r>
                        <a:rPr lang="fr-FR" sz="2400">
                          <a:solidFill>
                            <a:srgbClr val="2F0CDE"/>
                          </a:solidFill>
                          <a:effectLst/>
                        </a:rPr>
                        <a:t>16</a:t>
                      </a:r>
                      <a:endParaRPr lang="fr-FR" sz="240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a:solidFill>
                            <a:srgbClr val="2F0CDE"/>
                          </a:solidFill>
                          <a:effectLst/>
                        </a:rPr>
                        <a:t> </a:t>
                      </a:r>
                      <a:endParaRPr lang="fr-FR" sz="240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a:solidFill>
                            <a:srgbClr val="2F0CDE"/>
                          </a:solidFill>
                          <a:effectLst/>
                        </a:rPr>
                        <a:t>16</a:t>
                      </a:r>
                      <a:endParaRPr lang="fr-FR" sz="240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dirty="0">
                          <a:solidFill>
                            <a:srgbClr val="2F0CDE"/>
                          </a:solidFill>
                          <a:effectLst/>
                        </a:rPr>
                        <a:t>100%</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r>
              <a:tr h="497747">
                <a:tc>
                  <a:txBody>
                    <a:bodyPr/>
                    <a:lstStyle/>
                    <a:p>
                      <a:pPr>
                        <a:lnSpc>
                          <a:spcPct val="90000"/>
                        </a:lnSpc>
                        <a:spcAft>
                          <a:spcPts val="0"/>
                        </a:spcAft>
                      </a:pPr>
                      <a:r>
                        <a:rPr lang="fr-FR" sz="2400" b="0" kern="1200" dirty="0">
                          <a:solidFill>
                            <a:srgbClr val="2F0CDE"/>
                          </a:solidFill>
                          <a:latin typeface="Arial Rounded MT Bold" panose="020F0704030504030204" pitchFamily="34" charset="0"/>
                          <a:ea typeface="+mn-ea"/>
                          <a:cs typeface="+mn-cs"/>
                        </a:rPr>
                        <a:t>USP / CMS et Cabinets</a:t>
                      </a:r>
                    </a:p>
                  </a:txBody>
                  <a:tcPr marL="68580" marR="68580" marT="0" marB="0"/>
                </a:tc>
                <a:tc>
                  <a:txBody>
                    <a:bodyPr/>
                    <a:lstStyle/>
                    <a:p>
                      <a:pPr algn="r">
                        <a:lnSpc>
                          <a:spcPct val="90000"/>
                        </a:lnSpc>
                        <a:spcAft>
                          <a:spcPts val="0"/>
                        </a:spcAft>
                      </a:pPr>
                      <a:r>
                        <a:rPr lang="fr-FR" sz="2400">
                          <a:solidFill>
                            <a:srgbClr val="2F0CDE"/>
                          </a:solidFill>
                          <a:effectLst/>
                        </a:rPr>
                        <a:t>730</a:t>
                      </a:r>
                      <a:endParaRPr lang="fr-FR" sz="240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a:solidFill>
                            <a:srgbClr val="2F0CDE"/>
                          </a:solidFill>
                          <a:effectLst/>
                        </a:rPr>
                        <a:t>497</a:t>
                      </a:r>
                      <a:endParaRPr lang="fr-FR" sz="240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a:solidFill>
                            <a:srgbClr val="2F0CDE"/>
                          </a:solidFill>
                          <a:effectLst/>
                        </a:rPr>
                        <a:t>251</a:t>
                      </a:r>
                      <a:endParaRPr lang="fr-FR" sz="240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dirty="0">
                          <a:solidFill>
                            <a:srgbClr val="2F0CDE"/>
                          </a:solidFill>
                          <a:effectLst/>
                        </a:rPr>
                        <a:t>34,4%</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r>
              <a:tr h="497747">
                <a:tc>
                  <a:txBody>
                    <a:bodyPr/>
                    <a:lstStyle/>
                    <a:p>
                      <a:pPr algn="r">
                        <a:lnSpc>
                          <a:spcPct val="90000"/>
                        </a:lnSpc>
                        <a:spcAft>
                          <a:spcPts val="0"/>
                        </a:spcAft>
                      </a:pPr>
                      <a:r>
                        <a:rPr lang="fr-FR" sz="2400" b="0" kern="1200" dirty="0">
                          <a:solidFill>
                            <a:srgbClr val="2F0CDE"/>
                          </a:solidFill>
                          <a:latin typeface="Arial Rounded MT Bold" panose="020F0704030504030204" pitchFamily="34" charset="0"/>
                          <a:ea typeface="+mn-ea"/>
                          <a:cs typeface="+mn-cs"/>
                        </a:rPr>
                        <a:t>TOTAUX</a:t>
                      </a:r>
                    </a:p>
                  </a:txBody>
                  <a:tcPr marL="68580" marR="68580" marT="0" marB="0"/>
                </a:tc>
                <a:tc>
                  <a:txBody>
                    <a:bodyPr/>
                    <a:lstStyle/>
                    <a:p>
                      <a:pPr algn="r">
                        <a:lnSpc>
                          <a:spcPct val="90000"/>
                        </a:lnSpc>
                        <a:spcAft>
                          <a:spcPts val="0"/>
                        </a:spcAft>
                      </a:pPr>
                      <a:r>
                        <a:rPr lang="fr-FR" sz="2400">
                          <a:solidFill>
                            <a:srgbClr val="2F0CDE"/>
                          </a:solidFill>
                          <a:effectLst/>
                        </a:rPr>
                        <a:t>799</a:t>
                      </a:r>
                      <a:endParaRPr lang="fr-FR" sz="240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a:solidFill>
                            <a:srgbClr val="2F0CDE"/>
                          </a:solidFill>
                          <a:effectLst/>
                        </a:rPr>
                        <a:t>541</a:t>
                      </a:r>
                      <a:endParaRPr lang="fr-FR" sz="240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a:solidFill>
                            <a:srgbClr val="2F0CDE"/>
                          </a:solidFill>
                          <a:effectLst/>
                        </a:rPr>
                        <a:t>276</a:t>
                      </a:r>
                      <a:endParaRPr lang="fr-FR" sz="240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r">
                        <a:lnSpc>
                          <a:spcPct val="90000"/>
                        </a:lnSpc>
                        <a:spcAft>
                          <a:spcPts val="0"/>
                        </a:spcAft>
                      </a:pPr>
                      <a:r>
                        <a:rPr lang="fr-FR" sz="2400" dirty="0" smtClean="0">
                          <a:solidFill>
                            <a:srgbClr val="2F0CDE"/>
                          </a:solidFill>
                          <a:effectLst/>
                        </a:rPr>
                        <a:t>34,5%</a:t>
                      </a:r>
                      <a:r>
                        <a:rPr lang="fr-FR" sz="2400" dirty="0">
                          <a:solidFill>
                            <a:srgbClr val="2F0CDE"/>
                          </a:solidFill>
                          <a:effectLst/>
                        </a:rPr>
                        <a:t> </a:t>
                      </a:r>
                      <a:endParaRPr lang="fr-FR" sz="2400" dirty="0">
                        <a:solidFill>
                          <a:srgbClr val="2F0CDE"/>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r>
            </a:tbl>
          </a:graphicData>
        </a:graphic>
      </p:graphicFrame>
    </p:spTree>
    <p:extLst>
      <p:ext uri="{BB962C8B-B14F-4D97-AF65-F5344CB8AC3E}">
        <p14:creationId xmlns:p14="http://schemas.microsoft.com/office/powerpoint/2010/main" val="348056567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838200" y="230654"/>
            <a:ext cx="10515600" cy="1046817"/>
          </a:xfrm>
        </p:spPr>
        <p:txBody>
          <a:bodyPr>
            <a:normAutofit fontScale="90000"/>
          </a:bodyPr>
          <a:lstStyle/>
          <a:p>
            <a:r>
              <a:rPr lang="fr-FR" sz="3200" b="1" dirty="0">
                <a:solidFill>
                  <a:srgbClr val="2F0CDE"/>
                </a:solidFill>
                <a:latin typeface="Arial Rounded MT Bold" panose="020F0704030504030204" pitchFamily="34" charset="0"/>
              </a:rPr>
              <a:t>Quelques chiffres (Source: Comptes de santé 2010</a:t>
            </a:r>
            <a:r>
              <a:rPr lang="fr-FR" sz="3200" b="1" dirty="0" smtClean="0">
                <a:solidFill>
                  <a:srgbClr val="2F0CDE"/>
                </a:solidFill>
                <a:latin typeface="Arial Rounded MT Bold" panose="020F0704030504030204" pitchFamily="34" charset="0"/>
              </a:rPr>
              <a:t>)</a:t>
            </a:r>
            <a:br>
              <a:rPr lang="fr-FR" sz="3200" b="1" dirty="0" smtClean="0">
                <a:solidFill>
                  <a:srgbClr val="2F0CDE"/>
                </a:solidFill>
                <a:latin typeface="Arial Rounded MT Bold" panose="020F0704030504030204" pitchFamily="34" charset="0"/>
              </a:rPr>
            </a:br>
            <a:r>
              <a:rPr lang="fr-FR" sz="3200" b="1" dirty="0" smtClean="0">
                <a:solidFill>
                  <a:srgbClr val="2F0CDE"/>
                </a:solidFill>
                <a:latin typeface="Arial Rounded MT Bold" panose="020F0704030504030204" pitchFamily="34" charset="0"/>
              </a:rPr>
              <a:t>Le financement de la santé par le ‘’non public’’</a:t>
            </a:r>
            <a:endParaRPr lang="fr-FR" sz="3200" dirty="0">
              <a:solidFill>
                <a:srgbClr val="2F0CDE"/>
              </a:solidFill>
            </a:endParaRPr>
          </a:p>
        </p:txBody>
      </p:sp>
      <p:sp>
        <p:nvSpPr>
          <p:cNvPr id="3" name="Espace réservé du contenu 2"/>
          <p:cNvSpPr>
            <a:spLocks noGrp="1"/>
          </p:cNvSpPr>
          <p:nvPr>
            <p:ph idx="1"/>
          </p:nvPr>
        </p:nvSpPr>
        <p:spPr>
          <a:xfrm>
            <a:off x="838200" y="1506071"/>
            <a:ext cx="10515600" cy="4707693"/>
          </a:xfrm>
          <a:solidFill>
            <a:schemeClr val="accent2">
              <a:lumMod val="40000"/>
              <a:lumOff val="60000"/>
            </a:schemeClr>
          </a:solidFill>
        </p:spPr>
        <p:txBody>
          <a:bodyPr>
            <a:normAutofit fontScale="62500" lnSpcReduction="20000"/>
          </a:bodyPr>
          <a:lstStyle/>
          <a:p>
            <a:pPr>
              <a:lnSpc>
                <a:spcPct val="120000"/>
              </a:lnSpc>
              <a:spcBef>
                <a:spcPts val="600"/>
              </a:spcBef>
            </a:pPr>
            <a:r>
              <a:rPr lang="fr-FR" sz="3200" dirty="0" smtClean="0">
                <a:solidFill>
                  <a:srgbClr val="2F0CDE"/>
                </a:solidFill>
                <a:latin typeface="Arial Rounded MT Bold" panose="020F0704030504030204" pitchFamily="34" charset="0"/>
              </a:rPr>
              <a:t>Les</a:t>
            </a:r>
            <a:r>
              <a:rPr lang="fr-FR" sz="3200" dirty="0">
                <a:solidFill>
                  <a:srgbClr val="2F0CDE"/>
                </a:solidFill>
                <a:latin typeface="Arial Rounded MT Bold" panose="020F0704030504030204" pitchFamily="34" charset="0"/>
              </a:rPr>
              <a:t> « paiements directs des ménages »  représentent 48,0% des DCS contre 50,5</a:t>
            </a:r>
            <a:r>
              <a:rPr lang="fr-FR" sz="3200" dirty="0" smtClean="0">
                <a:solidFill>
                  <a:srgbClr val="2F0CDE"/>
                </a:solidFill>
                <a:latin typeface="Arial Rounded MT Bold" panose="020F0704030504030204" pitchFamily="34" charset="0"/>
              </a:rPr>
              <a:t>% </a:t>
            </a:r>
            <a:r>
              <a:rPr lang="fr-FR" sz="3200" dirty="0">
                <a:solidFill>
                  <a:srgbClr val="2F0CDE"/>
                </a:solidFill>
                <a:latin typeface="Arial Rounded MT Bold" panose="020F0704030504030204" pitchFamily="34" charset="0"/>
              </a:rPr>
              <a:t>en 2008  </a:t>
            </a:r>
          </a:p>
          <a:p>
            <a:pPr>
              <a:lnSpc>
                <a:spcPct val="120000"/>
              </a:lnSpc>
              <a:spcBef>
                <a:spcPts val="600"/>
              </a:spcBef>
            </a:pPr>
            <a:r>
              <a:rPr lang="fr-FR" sz="3200" dirty="0">
                <a:solidFill>
                  <a:srgbClr val="2F0CDE"/>
                </a:solidFill>
                <a:latin typeface="Arial Rounded MT Bold" panose="020F0704030504030204" pitchFamily="34" charset="0"/>
              </a:rPr>
              <a:t>Les « Régimes volontaire de paiement privé des soins de santé »  </a:t>
            </a:r>
            <a:r>
              <a:rPr lang="fr-FR" sz="3200" dirty="0" smtClean="0">
                <a:solidFill>
                  <a:srgbClr val="2F0CDE"/>
                </a:solidFill>
                <a:latin typeface="Arial Rounded MT Bold" panose="020F0704030504030204" pitchFamily="34" charset="0"/>
              </a:rPr>
              <a:t>qui ne </a:t>
            </a:r>
            <a:r>
              <a:rPr lang="fr-FR" sz="3200" dirty="0">
                <a:solidFill>
                  <a:srgbClr val="2F0CDE"/>
                </a:solidFill>
                <a:latin typeface="Arial Rounded MT Bold" panose="020F0704030504030204" pitchFamily="34" charset="0"/>
              </a:rPr>
              <a:t>représentent que 6 458,9 millions de FCFA soit 7,7</a:t>
            </a:r>
            <a:r>
              <a:rPr lang="fr-FR" sz="3200" dirty="0" smtClean="0">
                <a:solidFill>
                  <a:srgbClr val="2F0CDE"/>
                </a:solidFill>
                <a:latin typeface="Arial Rounded MT Bold" panose="020F0704030504030204" pitchFamily="34" charset="0"/>
              </a:rPr>
              <a:t>% de la Dépense Courante de Santé (DCS). sont assurés </a:t>
            </a:r>
          </a:p>
          <a:p>
            <a:pPr lvl="1">
              <a:lnSpc>
                <a:spcPct val="120000"/>
              </a:lnSpc>
              <a:spcBef>
                <a:spcPts val="600"/>
              </a:spcBef>
            </a:pPr>
            <a:r>
              <a:rPr lang="fr-FR" sz="2900" dirty="0">
                <a:solidFill>
                  <a:srgbClr val="2F0CDE"/>
                </a:solidFill>
                <a:latin typeface="Arial Rounded MT Bold" panose="020F0704030504030204" pitchFamily="34" charset="0"/>
              </a:rPr>
              <a:t>à 55,7% par les Entreprises, </a:t>
            </a:r>
          </a:p>
          <a:p>
            <a:pPr lvl="1">
              <a:lnSpc>
                <a:spcPct val="120000"/>
              </a:lnSpc>
              <a:spcBef>
                <a:spcPts val="600"/>
              </a:spcBef>
            </a:pPr>
            <a:r>
              <a:rPr lang="fr-FR" sz="2900" dirty="0">
                <a:solidFill>
                  <a:srgbClr val="2F0CDE"/>
                </a:solidFill>
                <a:latin typeface="Arial Rounded MT Bold" panose="020F0704030504030204" pitchFamily="34" charset="0"/>
              </a:rPr>
              <a:t>à 29,2% par les Systèmes de financement des ISBLSM  </a:t>
            </a:r>
          </a:p>
          <a:p>
            <a:pPr lvl="1">
              <a:lnSpc>
                <a:spcPct val="120000"/>
              </a:lnSpc>
              <a:spcBef>
                <a:spcPts val="600"/>
              </a:spcBef>
            </a:pPr>
            <a:r>
              <a:rPr lang="fr-FR" sz="2900" dirty="0">
                <a:solidFill>
                  <a:srgbClr val="2F0CDE"/>
                </a:solidFill>
                <a:latin typeface="Arial Rounded MT Bold" panose="020F0704030504030204" pitchFamily="34" charset="0"/>
              </a:rPr>
              <a:t>et à 15,1% par les Régimes d'assurance maladie facultative. </a:t>
            </a:r>
          </a:p>
          <a:p>
            <a:pPr>
              <a:lnSpc>
                <a:spcPct val="120000"/>
              </a:lnSpc>
              <a:spcBef>
                <a:spcPts val="600"/>
              </a:spcBef>
            </a:pPr>
            <a:r>
              <a:rPr lang="fr-FR" sz="3200" dirty="0">
                <a:solidFill>
                  <a:srgbClr val="2F0CDE"/>
                </a:solidFill>
                <a:latin typeface="Arial Rounded MT Bold" panose="020F0704030504030204" pitchFamily="34" charset="0"/>
              </a:rPr>
              <a:t>Les sociétés d’assurance maladie ont financé le paiement de la santé </a:t>
            </a:r>
            <a:r>
              <a:rPr lang="fr-FR" sz="3200" dirty="0" smtClean="0">
                <a:solidFill>
                  <a:srgbClr val="2F0CDE"/>
                </a:solidFill>
                <a:latin typeface="Arial Rounded MT Bold" panose="020F0704030504030204" pitchFamily="34" charset="0"/>
              </a:rPr>
              <a:t>pour un montant </a:t>
            </a:r>
            <a:r>
              <a:rPr lang="fr-FR" sz="3200" dirty="0">
                <a:solidFill>
                  <a:srgbClr val="2F0CDE"/>
                </a:solidFill>
                <a:latin typeface="Arial Rounded MT Bold" panose="020F0704030504030204" pitchFamily="34" charset="0"/>
              </a:rPr>
              <a:t>de 1 011,99 millions de FCFA </a:t>
            </a:r>
            <a:r>
              <a:rPr lang="fr-FR" sz="3200" b="1" dirty="0">
                <a:solidFill>
                  <a:srgbClr val="2F0CDE"/>
                </a:solidFill>
                <a:latin typeface="Arial Rounded MT Bold" panose="020F0704030504030204" pitchFamily="34" charset="0"/>
              </a:rPr>
              <a:t>soit 1,2% du financement </a:t>
            </a:r>
            <a:r>
              <a:rPr lang="fr-FR" sz="3200" b="1" dirty="0" smtClean="0">
                <a:solidFill>
                  <a:srgbClr val="2F0CDE"/>
                </a:solidFill>
                <a:latin typeface="Arial Rounded MT Bold" panose="020F0704030504030204" pitchFamily="34" charset="0"/>
              </a:rPr>
              <a:t>total</a:t>
            </a:r>
            <a:r>
              <a:rPr lang="fr-FR" sz="3200" dirty="0" smtClean="0">
                <a:solidFill>
                  <a:srgbClr val="2F0CDE"/>
                </a:solidFill>
                <a:latin typeface="Arial Rounded MT Bold" panose="020F0704030504030204" pitchFamily="34" charset="0"/>
              </a:rPr>
              <a:t>.</a:t>
            </a:r>
            <a:endParaRPr lang="fr-FR" sz="3200" dirty="0">
              <a:solidFill>
                <a:srgbClr val="2F0CDE"/>
              </a:solidFill>
              <a:latin typeface="Arial Rounded MT Bold" panose="020F0704030504030204" pitchFamily="34" charset="0"/>
            </a:endParaRPr>
          </a:p>
          <a:p>
            <a:pPr>
              <a:lnSpc>
                <a:spcPct val="120000"/>
              </a:lnSpc>
              <a:spcBef>
                <a:spcPts val="600"/>
              </a:spcBef>
            </a:pPr>
            <a:r>
              <a:rPr lang="fr-FR" sz="3200" dirty="0">
                <a:solidFill>
                  <a:srgbClr val="2F0CDE"/>
                </a:solidFill>
                <a:latin typeface="Arial Rounded MT Bold" panose="020F0704030504030204" pitchFamily="34" charset="0"/>
              </a:rPr>
              <a:t>Les entreprises parapubliques et privées en dehors des sociétés d’assurances contribuent au financement de la santé pour 3 563,2 millions </a:t>
            </a:r>
            <a:r>
              <a:rPr lang="fr-FR" sz="3200" b="1" dirty="0">
                <a:solidFill>
                  <a:srgbClr val="2F0CDE"/>
                </a:solidFill>
                <a:latin typeface="Arial Rounded MT Bold" panose="020F0704030504030204" pitchFamily="34" charset="0"/>
              </a:rPr>
              <a:t>soit 4,2% du financement total</a:t>
            </a:r>
            <a:r>
              <a:rPr lang="fr-FR" sz="3200" dirty="0" smtClean="0">
                <a:solidFill>
                  <a:srgbClr val="2F0CDE"/>
                </a:solidFill>
                <a:latin typeface="Arial Rounded MT Bold" panose="020F0704030504030204" pitchFamily="34" charset="0"/>
              </a:rPr>
              <a:t>.</a:t>
            </a:r>
            <a:endParaRPr lang="fr-FR" sz="3200" dirty="0">
              <a:solidFill>
                <a:srgbClr val="2F0CDE"/>
              </a:solidFill>
              <a:latin typeface="Arial Rounded MT Bold" panose="020F0704030504030204" pitchFamily="34" charset="0"/>
            </a:endParaRPr>
          </a:p>
        </p:txBody>
      </p:sp>
    </p:spTree>
    <p:extLst>
      <p:ext uri="{BB962C8B-B14F-4D97-AF65-F5344CB8AC3E}">
        <p14:creationId xmlns:p14="http://schemas.microsoft.com/office/powerpoint/2010/main" val="86384910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a:xfrm>
            <a:off x="1046015" y="1892410"/>
            <a:ext cx="10044016" cy="4874150"/>
          </a:xfrm>
          <a:solidFill>
            <a:schemeClr val="accent2">
              <a:lumMod val="20000"/>
              <a:lumOff val="80000"/>
            </a:schemeClr>
          </a:solidFill>
        </p:spPr>
        <p:txBody>
          <a:bodyPr>
            <a:normAutofit/>
          </a:bodyPr>
          <a:lstStyle/>
          <a:p>
            <a:pPr algn="just">
              <a:lnSpc>
                <a:spcPct val="120000"/>
              </a:lnSpc>
              <a:spcBef>
                <a:spcPts val="600"/>
              </a:spcBef>
            </a:pPr>
            <a:r>
              <a:rPr lang="fr-CI" sz="2900" dirty="0" smtClean="0">
                <a:solidFill>
                  <a:srgbClr val="0000CC"/>
                </a:solidFill>
                <a:latin typeface="Arial Rounded MT Bold" panose="020F0704030504030204" pitchFamily="34" charset="0"/>
              </a:rPr>
              <a:t>Le secteur Pharmaceutique quant à lui, avec 175 Officines de dispensation à travers le pays soutenus par 4 grossistes répartiteurs, assure plus de 90 % de la mise à disposition des médicaments (hors apport des PTF) (</a:t>
            </a:r>
            <a:r>
              <a:rPr lang="fr-CI" sz="2900" i="1" dirty="0" smtClean="0">
                <a:solidFill>
                  <a:srgbClr val="0000CC"/>
                </a:solidFill>
                <a:latin typeface="Arial Rounded MT Bold" panose="020F0704030504030204" pitchFamily="34" charset="0"/>
              </a:rPr>
              <a:t>Chiffres compilés 2015 ONPT</a:t>
            </a:r>
            <a:r>
              <a:rPr lang="fr-CI" sz="2900" dirty="0" smtClean="0">
                <a:solidFill>
                  <a:srgbClr val="0000CC"/>
                </a:solidFill>
                <a:latin typeface="Arial Rounded MT Bold" panose="020F0704030504030204" pitchFamily="34" charset="0"/>
              </a:rPr>
              <a:t>)</a:t>
            </a:r>
            <a:endParaRPr lang="fr-FR" i="1" dirty="0">
              <a:solidFill>
                <a:srgbClr val="0000CC"/>
              </a:solidFill>
              <a:latin typeface="Arial Rounded MT Bold" panose="020F0704030504030204" pitchFamily="34" charset="0"/>
            </a:endParaRPr>
          </a:p>
          <a:p>
            <a:pPr lvl="1" algn="just">
              <a:lnSpc>
                <a:spcPct val="120000"/>
              </a:lnSpc>
              <a:spcBef>
                <a:spcPts val="600"/>
              </a:spcBef>
            </a:pPr>
            <a:endParaRPr lang="fr-FR" sz="2600" i="1" dirty="0">
              <a:solidFill>
                <a:srgbClr val="0000CC"/>
              </a:solidFill>
              <a:latin typeface="Arial Rounded MT Bold" panose="020F0704030504030204" pitchFamily="34" charset="0"/>
            </a:endParaRPr>
          </a:p>
          <a:p>
            <a:pPr lvl="1" algn="just">
              <a:lnSpc>
                <a:spcPct val="120000"/>
              </a:lnSpc>
              <a:spcBef>
                <a:spcPts val="600"/>
              </a:spcBef>
            </a:pPr>
            <a:endParaRPr lang="fr-FR" sz="2600" i="1" dirty="0">
              <a:solidFill>
                <a:srgbClr val="0000CC"/>
              </a:solidFill>
              <a:latin typeface="Arial Rounded MT Bold" panose="020F0704030504030204" pitchFamily="34" charset="0"/>
            </a:endParaRPr>
          </a:p>
          <a:p>
            <a:pPr algn="just">
              <a:lnSpc>
                <a:spcPct val="120000"/>
              </a:lnSpc>
              <a:spcBef>
                <a:spcPts val="600"/>
              </a:spcBef>
            </a:pPr>
            <a:endParaRPr lang="fr-FR" sz="2200" dirty="0" smtClean="0">
              <a:solidFill>
                <a:srgbClr val="FF0000"/>
              </a:solidFill>
              <a:effectLst>
                <a:outerShdw blurRad="38100" dist="38100" dir="2700000" algn="tl">
                  <a:srgbClr val="000000">
                    <a:alpha val="43137"/>
                  </a:srgbClr>
                </a:outerShdw>
              </a:effectLst>
              <a:latin typeface="Arial Rounded MT Bold" panose="020F0704030504030204" pitchFamily="34" charset="0"/>
            </a:endParaRPr>
          </a:p>
        </p:txBody>
      </p:sp>
      <p:sp>
        <p:nvSpPr>
          <p:cNvPr id="4" name="Zone de texte 1"/>
          <p:cNvSpPr txBox="1"/>
          <p:nvPr/>
        </p:nvSpPr>
        <p:spPr>
          <a:xfrm>
            <a:off x="2647950" y="800101"/>
            <a:ext cx="8442082" cy="957137"/>
          </a:xfrm>
          <a:prstGeom prst="rect">
            <a:avLst/>
          </a:prstGeom>
          <a:solidFill>
            <a:schemeClr val="accent2">
              <a:lumMod val="20000"/>
              <a:lumOff val="80000"/>
            </a:schemeClr>
          </a:solidFill>
          <a:ln w="6350">
            <a:no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07000"/>
              </a:lnSpc>
              <a:spcAft>
                <a:spcPts val="0"/>
              </a:spcAft>
            </a:pPr>
            <a:r>
              <a:rPr lang="fr-CI" sz="3200" b="1" dirty="0" smtClean="0">
                <a:solidFill>
                  <a:srgbClr val="2F0CDE"/>
                </a:solidFill>
                <a:latin typeface="Arial Rounded MT Bold" panose="020F0704030504030204" pitchFamily="34" charset="0"/>
              </a:rPr>
              <a:t>Secteur Privé : Que représente-t-il ?</a:t>
            </a:r>
            <a:endParaRPr lang="fr-FR" sz="3200" dirty="0">
              <a:effectLst/>
              <a:ea typeface="Calibri" panose="020F0502020204030204" pitchFamily="34" charset="0"/>
              <a:cs typeface="Times New Roman" panose="02020603050405020304" pitchFamily="18" charset="0"/>
            </a:endParaRPr>
          </a:p>
        </p:txBody>
      </p:sp>
      <p:pic>
        <p:nvPicPr>
          <p:cNvPr id="5" name="Image 4" descr="C:\Users\ariane\Downloads\partenariat.jpg"/>
          <p:cNvPicPr/>
          <p:nvPr/>
        </p:nvPicPr>
        <p:blipFill>
          <a:blip r:embed="rId2"/>
          <a:srcRect/>
          <a:stretch>
            <a:fillRect/>
          </a:stretch>
        </p:blipFill>
        <p:spPr bwMode="auto">
          <a:xfrm>
            <a:off x="1046016" y="800101"/>
            <a:ext cx="1440010" cy="957137"/>
          </a:xfrm>
          <a:prstGeom prst="rect">
            <a:avLst/>
          </a:prstGeom>
          <a:noFill/>
          <a:ln w="9525">
            <a:noFill/>
            <a:miter lim="800000"/>
            <a:headEnd/>
            <a:tailEnd/>
          </a:ln>
        </p:spPr>
      </p:pic>
    </p:spTree>
    <p:extLst>
      <p:ext uri="{BB962C8B-B14F-4D97-AF65-F5344CB8AC3E}">
        <p14:creationId xmlns:p14="http://schemas.microsoft.com/office/powerpoint/2010/main" val="3496342673"/>
      </p:ext>
    </p:extLst>
  </p:cSld>
  <p:clrMapOvr>
    <a:masterClrMapping/>
  </p:clrMapOvr>
  <p:timing>
    <p:tnLst>
      <p:par>
        <p:cTn id="1" dur="indefinite" restart="never" nodeType="tmRoot"/>
      </p:par>
    </p:tnLst>
  </p:timing>
</p:sld>
</file>

<file path=ppt/theme/theme1.xml><?xml version="1.0" encoding="utf-8"?>
<a:theme xmlns:a="http://schemas.openxmlformats.org/drawingml/2006/main" name="Facette">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Thèm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417</TotalTime>
  <Words>1747</Words>
  <Application>Microsoft Office PowerPoint</Application>
  <PresentationFormat>Grand écran</PresentationFormat>
  <Paragraphs>160</Paragraphs>
  <Slides>21</Slides>
  <Notes>1</Notes>
  <HiddenSlides>0</HiddenSlides>
  <MMClips>0</MMClips>
  <ScaleCrop>false</ScaleCrop>
  <HeadingPairs>
    <vt:vector size="6" baseType="variant">
      <vt:variant>
        <vt:lpstr>Polices utilisées</vt:lpstr>
      </vt:variant>
      <vt:variant>
        <vt:i4>8</vt:i4>
      </vt:variant>
      <vt:variant>
        <vt:lpstr>Thème</vt:lpstr>
      </vt:variant>
      <vt:variant>
        <vt:i4>1</vt:i4>
      </vt:variant>
      <vt:variant>
        <vt:lpstr>Titres des diapositives</vt:lpstr>
      </vt:variant>
      <vt:variant>
        <vt:i4>21</vt:i4>
      </vt:variant>
    </vt:vector>
  </HeadingPairs>
  <TitlesOfParts>
    <vt:vector size="30" baseType="lpstr">
      <vt:lpstr>Algerian</vt:lpstr>
      <vt:lpstr>Arial</vt:lpstr>
      <vt:lpstr>Arial Rounded MT Bold</vt:lpstr>
      <vt:lpstr>Calibri</vt:lpstr>
      <vt:lpstr>Times New Roman</vt:lpstr>
      <vt:lpstr>Trebuchet MS</vt:lpstr>
      <vt:lpstr>Wingdings</vt:lpstr>
      <vt:lpstr>Wingdings 3</vt:lpstr>
      <vt:lpstr>Facette</vt:lpstr>
      <vt:lpstr>Présentation PowerPoint</vt:lpstr>
      <vt:lpstr>Présentation PowerPoint</vt:lpstr>
      <vt:lpstr>Présentation PowerPoint</vt:lpstr>
      <vt:lpstr>Présentation PowerPoint</vt:lpstr>
      <vt:lpstr>Présentation PowerPoint</vt:lpstr>
      <vt:lpstr>Présentation PowerPoint</vt:lpstr>
      <vt:lpstr>Quelques chiffres (Source: Comptes de santé 2010) La place du secteur privé dans la disponibilité de l’offre</vt:lpstr>
      <vt:lpstr>Quelques chiffres (Source: Comptes de santé 2010) Le financement de la santé par le ‘’non public’’</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LES FAUX MEDICAMENTS EN AFRIQUE ET AU TOGO : ENTRE CHIFFRES BRUTS ET REALITES SOUVENT COMPLEXES, QUELLES STRATEGIES DE LUTTE ?</dc:title>
  <dc:creator>ikpet</dc:creator>
  <cp:lastModifiedBy>ikpet</cp:lastModifiedBy>
  <cp:revision>27</cp:revision>
  <dcterms:created xsi:type="dcterms:W3CDTF">2017-01-19T17:25:27Z</dcterms:created>
  <dcterms:modified xsi:type="dcterms:W3CDTF">2017-02-09T09:57:40Z</dcterms:modified>
</cp:coreProperties>
</file>

<file path=docProps/thumbnail.jpeg>
</file>